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</p:sldMasterIdLst>
  <p:notesMasterIdLst>
    <p:notesMasterId r:id="rId27"/>
  </p:notesMasterIdLst>
  <p:sldIdLst>
    <p:sldId id="256" r:id="rId3"/>
    <p:sldId id="257" r:id="rId4"/>
    <p:sldId id="258" r:id="rId5"/>
    <p:sldId id="260" r:id="rId6"/>
    <p:sldId id="275" r:id="rId7"/>
    <p:sldId id="262" r:id="rId8"/>
    <p:sldId id="264" r:id="rId9"/>
    <p:sldId id="263" r:id="rId10"/>
    <p:sldId id="266" r:id="rId11"/>
    <p:sldId id="276" r:id="rId12"/>
    <p:sldId id="270" r:id="rId13"/>
    <p:sldId id="271" r:id="rId14"/>
    <p:sldId id="282" r:id="rId15"/>
    <p:sldId id="272" r:id="rId16"/>
    <p:sldId id="273" r:id="rId17"/>
    <p:sldId id="278" r:id="rId18"/>
    <p:sldId id="277" r:id="rId19"/>
    <p:sldId id="274" r:id="rId20"/>
    <p:sldId id="268" r:id="rId21"/>
    <p:sldId id="279" r:id="rId22"/>
    <p:sldId id="280" r:id="rId23"/>
    <p:sldId id="283" r:id="rId24"/>
    <p:sldId id="284" r:id="rId25"/>
    <p:sldId id="286" r:id="rId26"/>
  </p:sldIdLst>
  <p:sldSz cx="18288000" cy="10287000"/>
  <p:notesSz cx="6858000" cy="9144000"/>
  <p:embeddedFontLst>
    <p:embeddedFont>
      <p:font typeface="Assistant" pitchFamily="2" charset="-79"/>
      <p:regular r:id="rId28"/>
      <p:bold r:id="rId29"/>
    </p:embeddedFont>
    <p:embeddedFont>
      <p:font typeface="Assistant Bold" charset="-79"/>
      <p:regular r:id="rId30"/>
      <p:bold r:id="rId31"/>
    </p:embeddedFont>
    <p:embeddedFont>
      <p:font typeface="Assistant ExtraBold" pitchFamily="2" charset="-79"/>
      <p:bold r:id="rId32"/>
    </p:embeddedFont>
    <p:embeddedFont>
      <p:font typeface="Assistant SemiBold" pitchFamily="2" charset="-79"/>
      <p:bold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60A1"/>
    <a:srgbClr val="87C3FF"/>
    <a:srgbClr val="A4A4FB"/>
    <a:srgbClr val="C6C8CC"/>
    <a:srgbClr val="A5A0FC"/>
    <a:srgbClr val="A5A1FC"/>
    <a:srgbClr val="EFEEFB"/>
    <a:srgbClr val="EEECFC"/>
    <a:srgbClr val="F8F9FE"/>
    <a:srgbClr val="8BB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064D13-6482-4932-B544-1FC48CDD77DD}" v="19" dt="2026-04-13T15:20:57.8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microsoft.com/office/2015/10/relationships/revisionInfo" Target="revisionInfo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ny Glass" userId="ba954038-5b16-4212-972f-6909c98875b9" providerId="ADAL" clId="{B4CE1415-7479-445B-8769-A5EA08EEC592}"/>
    <pc:docChg chg="undo custSel addSld delSld modSld">
      <pc:chgData name="Rony Glass" userId="ba954038-5b16-4212-972f-6909c98875b9" providerId="ADAL" clId="{B4CE1415-7479-445B-8769-A5EA08EEC592}" dt="2026-04-13T15:23:21.100" v="212" actId="20577"/>
      <pc:docMkLst>
        <pc:docMk/>
      </pc:docMkLst>
      <pc:sldChg chg="addSp delSp modSp mod delAnim modAnim">
        <pc:chgData name="Rony Glass" userId="ba954038-5b16-4212-972f-6909c98875b9" providerId="ADAL" clId="{B4CE1415-7479-445B-8769-A5EA08EEC592}" dt="2026-04-13T10:32:39.210" v="111" actId="1076"/>
        <pc:sldMkLst>
          <pc:docMk/>
          <pc:sldMk cId="1969091931" sldId="268"/>
        </pc:sldMkLst>
        <pc:spChg chg="add del mod">
          <ac:chgData name="Rony Glass" userId="ba954038-5b16-4212-972f-6909c98875b9" providerId="ADAL" clId="{B4CE1415-7479-445B-8769-A5EA08EEC592}" dt="2026-04-13T10:26:13.275" v="84" actId="478"/>
          <ac:spMkLst>
            <pc:docMk/>
            <pc:sldMk cId="1969091931" sldId="268"/>
            <ac:spMk id="4" creationId="{CA812FA7-48CB-971E-6919-0CEC73D4C8C3}"/>
          </ac:spMkLst>
        </pc:spChg>
        <pc:spChg chg="add del">
          <ac:chgData name="Rony Glass" userId="ba954038-5b16-4212-972f-6909c98875b9" providerId="ADAL" clId="{B4CE1415-7479-445B-8769-A5EA08EEC592}" dt="2026-04-13T10:26:38.196" v="96" actId="22"/>
          <ac:spMkLst>
            <pc:docMk/>
            <pc:sldMk cId="1969091931" sldId="268"/>
            <ac:spMk id="6" creationId="{5A7FAFA6-B629-2BF6-A9A9-F24D5EAA1CB5}"/>
          </ac:spMkLst>
        </pc:spChg>
        <pc:picChg chg="add del mod">
          <ac:chgData name="Rony Glass" userId="ba954038-5b16-4212-972f-6909c98875b9" providerId="ADAL" clId="{B4CE1415-7479-445B-8769-A5EA08EEC592}" dt="2026-04-13T10:26:16.857" v="85" actId="478"/>
          <ac:picMkLst>
            <pc:docMk/>
            <pc:sldMk cId="1969091931" sldId="268"/>
            <ac:picMk id="3" creationId="{06963C0B-914F-7D7E-A34F-31007EDA7515}"/>
          </ac:picMkLst>
        </pc:picChg>
        <pc:picChg chg="add del mod">
          <ac:chgData name="Rony Glass" userId="ba954038-5b16-4212-972f-6909c98875b9" providerId="ADAL" clId="{B4CE1415-7479-445B-8769-A5EA08EEC592}" dt="2026-04-13T10:27:25.626" v="102" actId="478"/>
          <ac:picMkLst>
            <pc:docMk/>
            <pc:sldMk cId="1969091931" sldId="268"/>
            <ac:picMk id="13" creationId="{20229138-826E-79B1-7783-CB82F7D81514}"/>
          </ac:picMkLst>
        </pc:picChg>
        <pc:picChg chg="mod">
          <ac:chgData name="Rony Glass" userId="ba954038-5b16-4212-972f-6909c98875b9" providerId="ADAL" clId="{B4CE1415-7479-445B-8769-A5EA08EEC592}" dt="2026-04-13T10:27:29.987" v="105" actId="14100"/>
          <ac:picMkLst>
            <pc:docMk/>
            <pc:sldMk cId="1969091931" sldId="268"/>
            <ac:picMk id="15" creationId="{DDB6252C-5049-01E3-9551-29CBBB39E5BF}"/>
          </ac:picMkLst>
        </pc:picChg>
        <pc:picChg chg="add mod">
          <ac:chgData name="Rony Glass" userId="ba954038-5b16-4212-972f-6909c98875b9" providerId="ADAL" clId="{B4CE1415-7479-445B-8769-A5EA08EEC592}" dt="2026-04-13T10:32:39.210" v="111" actId="1076"/>
          <ac:picMkLst>
            <pc:docMk/>
            <pc:sldMk cId="1969091931" sldId="268"/>
            <ac:picMk id="16" creationId="{FFB66532-D8CD-F981-6E09-1816EE281BA1}"/>
          </ac:picMkLst>
        </pc:picChg>
        <pc:picChg chg="mod">
          <ac:chgData name="Rony Glass" userId="ba954038-5b16-4212-972f-6909c98875b9" providerId="ADAL" clId="{B4CE1415-7479-445B-8769-A5EA08EEC592}" dt="2026-04-13T10:27:33.507" v="107" actId="14100"/>
          <ac:picMkLst>
            <pc:docMk/>
            <pc:sldMk cId="1969091931" sldId="268"/>
            <ac:picMk id="17" creationId="{C680E4E6-A736-739D-B398-69D952B49A1A}"/>
          </ac:picMkLst>
        </pc:picChg>
        <pc:picChg chg="del">
          <ac:chgData name="Rony Glass" userId="ba954038-5b16-4212-972f-6909c98875b9" providerId="ADAL" clId="{B4CE1415-7479-445B-8769-A5EA08EEC592}" dt="2026-04-13T10:18:29.350" v="74" actId="478"/>
          <ac:picMkLst>
            <pc:docMk/>
            <pc:sldMk cId="1969091931" sldId="268"/>
            <ac:picMk id="21" creationId="{573FB525-625A-1E03-5107-8176B11B2C50}"/>
          </ac:picMkLst>
        </pc:picChg>
        <pc:picChg chg="del mod">
          <ac:chgData name="Rony Glass" userId="ba954038-5b16-4212-972f-6909c98875b9" providerId="ADAL" clId="{B4CE1415-7479-445B-8769-A5EA08EEC592}" dt="2026-04-13T10:27:35.258" v="108" actId="478"/>
          <ac:picMkLst>
            <pc:docMk/>
            <pc:sldMk cId="1969091931" sldId="268"/>
            <ac:picMk id="27" creationId="{F665B11B-FBF4-58A3-15E5-CDB0FF9E7F6E}"/>
          </ac:picMkLst>
        </pc:picChg>
      </pc:sldChg>
      <pc:sldChg chg="addSp delSp modSp mod delAnim modAnim">
        <pc:chgData name="Rony Glass" userId="ba954038-5b16-4212-972f-6909c98875b9" providerId="ADAL" clId="{B4CE1415-7479-445B-8769-A5EA08EEC592}" dt="2026-04-13T08:21:15.134" v="25" actId="14100"/>
        <pc:sldMkLst>
          <pc:docMk/>
          <pc:sldMk cId="503088513" sldId="273"/>
        </pc:sldMkLst>
        <pc:picChg chg="add mod">
          <ac:chgData name="Rony Glass" userId="ba954038-5b16-4212-972f-6909c98875b9" providerId="ADAL" clId="{B4CE1415-7479-445B-8769-A5EA08EEC592}" dt="2026-04-03T09:34:23.402" v="10" actId="1076"/>
          <ac:picMkLst>
            <pc:docMk/>
            <pc:sldMk cId="503088513" sldId="273"/>
            <ac:picMk id="2" creationId="{71FFC2B4-C953-3D9A-972D-8A6AF33F7966}"/>
          </ac:picMkLst>
        </pc:picChg>
        <pc:picChg chg="add del mod">
          <ac:chgData name="Rony Glass" userId="ba954038-5b16-4212-972f-6909c98875b9" providerId="ADAL" clId="{B4CE1415-7479-445B-8769-A5EA08EEC592}" dt="2026-04-13T08:20:27.222" v="18" actId="478"/>
          <ac:picMkLst>
            <pc:docMk/>
            <pc:sldMk cId="503088513" sldId="273"/>
            <ac:picMk id="3" creationId="{CD3564E5-D923-C799-7832-BD85F7CAB441}"/>
          </ac:picMkLst>
        </pc:picChg>
        <pc:picChg chg="add mod">
          <ac:chgData name="Rony Glass" userId="ba954038-5b16-4212-972f-6909c98875b9" providerId="ADAL" clId="{B4CE1415-7479-445B-8769-A5EA08EEC592}" dt="2026-04-13T08:21:15.134" v="25" actId="14100"/>
          <ac:picMkLst>
            <pc:docMk/>
            <pc:sldMk cId="503088513" sldId="273"/>
            <ac:picMk id="4" creationId="{AE7FD44F-E14C-5D9D-0144-DB778530F4DB}"/>
          </ac:picMkLst>
        </pc:picChg>
      </pc:sldChg>
      <pc:sldChg chg="addSp delSp modSp mod modAnim">
        <pc:chgData name="Rony Glass" userId="ba954038-5b16-4212-972f-6909c98875b9" providerId="ADAL" clId="{B4CE1415-7479-445B-8769-A5EA08EEC592}" dt="2026-04-13T10:18:18.389" v="73" actId="14100"/>
        <pc:sldMkLst>
          <pc:docMk/>
          <pc:sldMk cId="3099292344" sldId="274"/>
        </pc:sldMkLst>
        <pc:spChg chg="add del">
          <ac:chgData name="Rony Glass" userId="ba954038-5b16-4212-972f-6909c98875b9" providerId="ADAL" clId="{B4CE1415-7479-445B-8769-A5EA08EEC592}" dt="2026-04-13T10:12:34.090" v="62" actId="478"/>
          <ac:spMkLst>
            <pc:docMk/>
            <pc:sldMk cId="3099292344" sldId="274"/>
            <ac:spMk id="4" creationId="{19EA1EE2-56AD-3C6C-9D5E-66EA3C8AD3FF}"/>
          </ac:spMkLst>
        </pc:spChg>
        <pc:picChg chg="del">
          <ac:chgData name="Rony Glass" userId="ba954038-5b16-4212-972f-6909c98875b9" providerId="ADAL" clId="{B4CE1415-7479-445B-8769-A5EA08EEC592}" dt="2026-04-13T10:12:30.131" v="60" actId="478"/>
          <ac:picMkLst>
            <pc:docMk/>
            <pc:sldMk cId="3099292344" sldId="274"/>
            <ac:picMk id="5" creationId="{DBDBC37A-99AB-74F4-763E-7B811A44F635}"/>
          </ac:picMkLst>
        </pc:picChg>
        <pc:picChg chg="add mod">
          <ac:chgData name="Rony Glass" userId="ba954038-5b16-4212-972f-6909c98875b9" providerId="ADAL" clId="{B4CE1415-7479-445B-8769-A5EA08EEC592}" dt="2026-04-13T10:12:53.791" v="66" actId="14100"/>
          <ac:picMkLst>
            <pc:docMk/>
            <pc:sldMk cId="3099292344" sldId="274"/>
            <ac:picMk id="7" creationId="{32B7FD38-1890-998C-43E8-86158EFAF89F}"/>
          </ac:picMkLst>
        </pc:picChg>
        <pc:picChg chg="add mod">
          <ac:chgData name="Rony Glass" userId="ba954038-5b16-4212-972f-6909c98875b9" providerId="ADAL" clId="{B4CE1415-7479-445B-8769-A5EA08EEC592}" dt="2026-04-13T10:18:18.389" v="73" actId="14100"/>
          <ac:picMkLst>
            <pc:docMk/>
            <pc:sldMk cId="3099292344" sldId="274"/>
            <ac:picMk id="8" creationId="{81471014-1FD0-10C1-D9A3-CBA3F6951DC4}"/>
          </ac:picMkLst>
        </pc:picChg>
        <pc:picChg chg="del mod">
          <ac:chgData name="Rony Glass" userId="ba954038-5b16-4212-972f-6909c98875b9" providerId="ADAL" clId="{B4CE1415-7479-445B-8769-A5EA08EEC592}" dt="2026-04-13T10:12:58.310" v="68" actId="478"/>
          <ac:picMkLst>
            <pc:docMk/>
            <pc:sldMk cId="3099292344" sldId="274"/>
            <ac:picMk id="11" creationId="{5138B67A-D410-77B3-499F-3D93066457EF}"/>
          </ac:picMkLst>
        </pc:picChg>
      </pc:sldChg>
      <pc:sldChg chg="addSp delSp modSp mod modAnim">
        <pc:chgData name="Rony Glass" userId="ba954038-5b16-4212-972f-6909c98875b9" providerId="ADAL" clId="{B4CE1415-7479-445B-8769-A5EA08EEC592}" dt="2026-04-13T09:53:44.274" v="59" actId="1076"/>
        <pc:sldMkLst>
          <pc:docMk/>
          <pc:sldMk cId="1328948566" sldId="277"/>
        </pc:sldMkLst>
        <pc:spChg chg="add del">
          <ac:chgData name="Rony Glass" userId="ba954038-5b16-4212-972f-6909c98875b9" providerId="ADAL" clId="{B4CE1415-7479-445B-8769-A5EA08EEC592}" dt="2026-04-13T09:52:55.828" v="46" actId="478"/>
          <ac:spMkLst>
            <pc:docMk/>
            <pc:sldMk cId="1328948566" sldId="277"/>
            <ac:spMk id="6" creationId="{29042721-0DD8-D92E-E1AC-5722A865F88A}"/>
          </ac:spMkLst>
        </pc:spChg>
        <pc:picChg chg="mod">
          <ac:chgData name="Rony Glass" userId="ba954038-5b16-4212-972f-6909c98875b9" providerId="ADAL" clId="{B4CE1415-7479-445B-8769-A5EA08EEC592}" dt="2026-04-13T09:53:40.771" v="58" actId="1076"/>
          <ac:picMkLst>
            <pc:docMk/>
            <pc:sldMk cId="1328948566" sldId="277"/>
            <ac:picMk id="4" creationId="{45A3A337-818C-EC0F-F58D-9E33FAF854C3}"/>
          </ac:picMkLst>
        </pc:picChg>
        <pc:picChg chg="del">
          <ac:chgData name="Rony Glass" userId="ba954038-5b16-4212-972f-6909c98875b9" providerId="ADAL" clId="{B4CE1415-7479-445B-8769-A5EA08EEC592}" dt="2026-04-13T09:48:01.362" v="44" actId="478"/>
          <ac:picMkLst>
            <pc:docMk/>
            <pc:sldMk cId="1328948566" sldId="277"/>
            <ac:picMk id="7" creationId="{98E0D721-E316-E717-2C8B-87E2F51AC431}"/>
          </ac:picMkLst>
        </pc:picChg>
        <pc:picChg chg="add mod">
          <ac:chgData name="Rony Glass" userId="ba954038-5b16-4212-972f-6909c98875b9" providerId="ADAL" clId="{B4CE1415-7479-445B-8769-A5EA08EEC592}" dt="2026-04-13T09:53:44.274" v="59" actId="1076"/>
          <ac:picMkLst>
            <pc:docMk/>
            <pc:sldMk cId="1328948566" sldId="277"/>
            <ac:picMk id="8" creationId="{B8713058-19D6-4DE3-D3E3-1C39B209EDEC}"/>
          </ac:picMkLst>
        </pc:picChg>
      </pc:sldChg>
      <pc:sldChg chg="addSp delSp modSp mod modAnim">
        <pc:chgData name="Rony Glass" userId="ba954038-5b16-4212-972f-6909c98875b9" providerId="ADAL" clId="{B4CE1415-7479-445B-8769-A5EA08EEC592}" dt="2026-04-13T08:30:28.961" v="43" actId="1076"/>
        <pc:sldMkLst>
          <pc:docMk/>
          <pc:sldMk cId="3471559077" sldId="278"/>
        </pc:sldMkLst>
        <pc:spChg chg="mod">
          <ac:chgData name="Rony Glass" userId="ba954038-5b16-4212-972f-6909c98875b9" providerId="ADAL" clId="{B4CE1415-7479-445B-8769-A5EA08EEC592}" dt="2026-04-13T08:30:21.299" v="41" actId="1076"/>
          <ac:spMkLst>
            <pc:docMk/>
            <pc:sldMk cId="3471559077" sldId="278"/>
            <ac:spMk id="4" creationId="{4CD9E826-F326-3FC4-5ECB-93CD4E93A4E2}"/>
          </ac:spMkLst>
        </pc:spChg>
        <pc:spChg chg="add del">
          <ac:chgData name="Rony Glass" userId="ba954038-5b16-4212-972f-6909c98875b9" providerId="ADAL" clId="{B4CE1415-7479-445B-8769-A5EA08EEC592}" dt="2026-04-13T08:29:32.498" v="35" actId="478"/>
          <ac:spMkLst>
            <pc:docMk/>
            <pc:sldMk cId="3471559077" sldId="278"/>
            <ac:spMk id="5" creationId="{61F4592E-89D3-A89E-70E5-3F966AA79E3E}"/>
          </ac:spMkLst>
        </pc:spChg>
        <pc:picChg chg="add mod">
          <ac:chgData name="Rony Glass" userId="ba954038-5b16-4212-972f-6909c98875b9" providerId="ADAL" clId="{B4CE1415-7479-445B-8769-A5EA08EEC592}" dt="2026-04-13T08:24:24.475" v="33" actId="14100"/>
          <ac:picMkLst>
            <pc:docMk/>
            <pc:sldMk cId="3471559077" sldId="278"/>
            <ac:picMk id="2" creationId="{971FA900-8DB4-7C94-8909-7C29B0A459AA}"/>
          </ac:picMkLst>
        </pc:picChg>
        <pc:picChg chg="add del">
          <ac:chgData name="Rony Glass" userId="ba954038-5b16-4212-972f-6909c98875b9" providerId="ADAL" clId="{B4CE1415-7479-445B-8769-A5EA08EEC592}" dt="2026-04-13T08:23:58.843" v="29" actId="478"/>
          <ac:picMkLst>
            <pc:docMk/>
            <pc:sldMk cId="3471559077" sldId="278"/>
            <ac:picMk id="6" creationId="{10629896-222D-2AE3-36E2-02C1E903CBB3}"/>
          </ac:picMkLst>
        </pc:picChg>
        <pc:picChg chg="add mod">
          <ac:chgData name="Rony Glass" userId="ba954038-5b16-4212-972f-6909c98875b9" providerId="ADAL" clId="{B4CE1415-7479-445B-8769-A5EA08EEC592}" dt="2026-04-13T08:30:28.961" v="43" actId="1076"/>
          <ac:picMkLst>
            <pc:docMk/>
            <pc:sldMk cId="3471559077" sldId="278"/>
            <ac:picMk id="7" creationId="{5D14FE3A-3EC7-5629-35AA-8A4911287322}"/>
          </ac:picMkLst>
        </pc:picChg>
        <pc:picChg chg="del">
          <ac:chgData name="Rony Glass" userId="ba954038-5b16-4212-972f-6909c98875b9" providerId="ADAL" clId="{B4CE1415-7479-445B-8769-A5EA08EEC592}" dt="2026-04-13T08:21:57.028" v="28" actId="478"/>
          <ac:picMkLst>
            <pc:docMk/>
            <pc:sldMk cId="3471559077" sldId="278"/>
            <ac:picMk id="8" creationId="{F63B8986-C868-1B68-887B-73E3372FA83D}"/>
          </ac:picMkLst>
        </pc:picChg>
      </pc:sldChg>
      <pc:sldChg chg="addSp delSp modSp mod delAnim modAnim">
        <pc:chgData name="Rony Glass" userId="ba954038-5b16-4212-972f-6909c98875b9" providerId="ADAL" clId="{B4CE1415-7479-445B-8769-A5EA08EEC592}" dt="2026-04-13T14:59:14.947" v="140" actId="1037"/>
        <pc:sldMkLst>
          <pc:docMk/>
          <pc:sldMk cId="3548779685" sldId="279"/>
        </pc:sldMkLst>
        <pc:spChg chg="add del">
          <ac:chgData name="Rony Glass" userId="ba954038-5b16-4212-972f-6909c98875b9" providerId="ADAL" clId="{B4CE1415-7479-445B-8769-A5EA08EEC592}" dt="2026-04-13T14:56:06.448" v="125" actId="478"/>
          <ac:spMkLst>
            <pc:docMk/>
            <pc:sldMk cId="3548779685" sldId="279"/>
            <ac:spMk id="6" creationId="{7744439C-0F22-ED46-4C48-50873A5DE3F9}"/>
          </ac:spMkLst>
        </pc:spChg>
        <pc:picChg chg="add mod">
          <ac:chgData name="Rony Glass" userId="ba954038-5b16-4212-972f-6909c98875b9" providerId="ADAL" clId="{B4CE1415-7479-445B-8769-A5EA08EEC592}" dt="2026-04-13T14:54:32.777" v="122" actId="14100"/>
          <ac:picMkLst>
            <pc:docMk/>
            <pc:sldMk cId="3548779685" sldId="279"/>
            <ac:picMk id="2" creationId="{F56163CE-5690-C5BE-FBCA-E7DF805ABB72}"/>
          </ac:picMkLst>
        </pc:picChg>
        <pc:picChg chg="del">
          <ac:chgData name="Rony Glass" userId="ba954038-5b16-4212-972f-6909c98875b9" providerId="ADAL" clId="{B4CE1415-7479-445B-8769-A5EA08EEC592}" dt="2026-04-13T14:54:03.654" v="116" actId="478"/>
          <ac:picMkLst>
            <pc:docMk/>
            <pc:sldMk cId="3548779685" sldId="279"/>
            <ac:picMk id="7" creationId="{9C87EF3D-D853-28C6-99D5-53BF42AF1803}"/>
          </ac:picMkLst>
        </pc:picChg>
        <pc:picChg chg="add del mod">
          <ac:chgData name="Rony Glass" userId="ba954038-5b16-4212-972f-6909c98875b9" providerId="ADAL" clId="{B4CE1415-7479-445B-8769-A5EA08EEC592}" dt="2026-04-13T14:58:35.174" v="132" actId="478"/>
          <ac:picMkLst>
            <pc:docMk/>
            <pc:sldMk cId="3548779685" sldId="279"/>
            <ac:picMk id="8" creationId="{7734DE3D-2551-108B-F910-42F86D3DBDB8}"/>
          </ac:picMkLst>
        </pc:picChg>
        <pc:picChg chg="del">
          <ac:chgData name="Rony Glass" userId="ba954038-5b16-4212-972f-6909c98875b9" providerId="ADAL" clId="{B4CE1415-7479-445B-8769-A5EA08EEC592}" dt="2026-04-13T14:54:34.556" v="123" actId="478"/>
          <ac:picMkLst>
            <pc:docMk/>
            <pc:sldMk cId="3548779685" sldId="279"/>
            <ac:picMk id="9" creationId="{C8014364-531F-D9E5-E81E-06AE1B486EA4}"/>
          </ac:picMkLst>
        </pc:picChg>
        <pc:picChg chg="add mod">
          <ac:chgData name="Rony Glass" userId="ba954038-5b16-4212-972f-6909c98875b9" providerId="ADAL" clId="{B4CE1415-7479-445B-8769-A5EA08EEC592}" dt="2026-04-13T14:59:14.947" v="140" actId="1037"/>
          <ac:picMkLst>
            <pc:docMk/>
            <pc:sldMk cId="3548779685" sldId="279"/>
            <ac:picMk id="11" creationId="{549D75B5-155B-CEC7-2398-A4A966D62499}"/>
          </ac:picMkLst>
        </pc:picChg>
      </pc:sldChg>
      <pc:sldChg chg="addSp delSp modSp mod delAnim modAnim">
        <pc:chgData name="Rony Glass" userId="ba954038-5b16-4212-972f-6909c98875b9" providerId="ADAL" clId="{B4CE1415-7479-445B-8769-A5EA08EEC592}" dt="2026-04-13T15:05:29.264" v="163" actId="1036"/>
        <pc:sldMkLst>
          <pc:docMk/>
          <pc:sldMk cId="664592004" sldId="280"/>
        </pc:sldMkLst>
        <pc:picChg chg="add del mod">
          <ac:chgData name="Rony Glass" userId="ba954038-5b16-4212-972f-6909c98875b9" providerId="ADAL" clId="{B4CE1415-7479-445B-8769-A5EA08EEC592}" dt="2026-04-13T15:02:16.760" v="144" actId="478"/>
          <ac:picMkLst>
            <pc:docMk/>
            <pc:sldMk cId="664592004" sldId="280"/>
            <ac:picMk id="2" creationId="{ECAB633E-2754-B870-F391-68908FA56BD9}"/>
          </ac:picMkLst>
        </pc:picChg>
        <pc:picChg chg="add mod">
          <ac:chgData name="Rony Glass" userId="ba954038-5b16-4212-972f-6909c98875b9" providerId="ADAL" clId="{B4CE1415-7479-445B-8769-A5EA08EEC592}" dt="2026-04-13T15:05:29.264" v="163" actId="1036"/>
          <ac:picMkLst>
            <pc:docMk/>
            <pc:sldMk cId="664592004" sldId="280"/>
            <ac:picMk id="5" creationId="{0C354F2E-C1C5-ACA4-F2CF-8A6B314D77A3}"/>
          </ac:picMkLst>
        </pc:picChg>
        <pc:picChg chg="add mod">
          <ac:chgData name="Rony Glass" userId="ba954038-5b16-4212-972f-6909c98875b9" providerId="ADAL" clId="{B4CE1415-7479-445B-8769-A5EA08EEC592}" dt="2026-04-13T15:05:26.885" v="162" actId="1036"/>
          <ac:picMkLst>
            <pc:docMk/>
            <pc:sldMk cId="664592004" sldId="280"/>
            <ac:picMk id="6" creationId="{5669118A-C56B-F0FB-914A-BB564A24B5F7}"/>
          </ac:picMkLst>
        </pc:picChg>
        <pc:picChg chg="del">
          <ac:chgData name="Rony Glass" userId="ba954038-5b16-4212-972f-6909c98875b9" providerId="ADAL" clId="{B4CE1415-7479-445B-8769-A5EA08EEC592}" dt="2026-04-13T14:59:19.227" v="141" actId="478"/>
          <ac:picMkLst>
            <pc:docMk/>
            <pc:sldMk cId="664592004" sldId="280"/>
            <ac:picMk id="9" creationId="{53E1DA27-A723-D206-DCA5-6403BECDD823}"/>
          </ac:picMkLst>
        </pc:picChg>
        <pc:picChg chg="del">
          <ac:chgData name="Rony Glass" userId="ba954038-5b16-4212-972f-6909c98875b9" providerId="ADAL" clId="{B4CE1415-7479-445B-8769-A5EA08EEC592}" dt="2026-04-13T15:03:08.534" v="154" actId="478"/>
          <ac:picMkLst>
            <pc:docMk/>
            <pc:sldMk cId="664592004" sldId="280"/>
            <ac:picMk id="11" creationId="{30F46345-CC63-F75B-C396-402EF2296581}"/>
          </ac:picMkLst>
        </pc:picChg>
      </pc:sldChg>
      <pc:sldChg chg="addSp delSp modSp mod modAnim">
        <pc:chgData name="Rony Glass" userId="ba954038-5b16-4212-972f-6909c98875b9" providerId="ADAL" clId="{B4CE1415-7479-445B-8769-A5EA08EEC592}" dt="2026-04-13T15:23:21.100" v="212" actId="20577"/>
        <pc:sldMkLst>
          <pc:docMk/>
          <pc:sldMk cId="809035635" sldId="283"/>
        </pc:sldMkLst>
        <pc:spChg chg="add del mod">
          <ac:chgData name="Rony Glass" userId="ba954038-5b16-4212-972f-6909c98875b9" providerId="ADAL" clId="{B4CE1415-7479-445B-8769-A5EA08EEC592}" dt="2026-04-13T15:13:26.772" v="174" actId="478"/>
          <ac:spMkLst>
            <pc:docMk/>
            <pc:sldMk cId="809035635" sldId="283"/>
            <ac:spMk id="4" creationId="{68658575-797D-F374-B3FA-24F6D1522831}"/>
          </ac:spMkLst>
        </pc:spChg>
        <pc:spChg chg="mod">
          <ac:chgData name="Rony Glass" userId="ba954038-5b16-4212-972f-6909c98875b9" providerId="ADAL" clId="{B4CE1415-7479-445B-8769-A5EA08EEC592}" dt="2026-04-13T15:05:50.851" v="165" actId="14100"/>
          <ac:spMkLst>
            <pc:docMk/>
            <pc:sldMk cId="809035635" sldId="283"/>
            <ac:spMk id="6" creationId="{573AF01F-9776-D7B0-1746-394E7522FB1D}"/>
          </ac:spMkLst>
        </pc:spChg>
        <pc:spChg chg="add mod">
          <ac:chgData name="Rony Glass" userId="ba954038-5b16-4212-972f-6909c98875b9" providerId="ADAL" clId="{B4CE1415-7479-445B-8769-A5EA08EEC592}" dt="2026-04-13T15:23:21.100" v="212" actId="20577"/>
          <ac:spMkLst>
            <pc:docMk/>
            <pc:sldMk cId="809035635" sldId="283"/>
            <ac:spMk id="12" creationId="{71E5AB38-12F4-B4F8-9BF3-30FAD59F94C9}"/>
          </ac:spMkLst>
        </pc:spChg>
        <pc:picChg chg="add mod">
          <ac:chgData name="Rony Glass" userId="ba954038-5b16-4212-972f-6909c98875b9" providerId="ADAL" clId="{B4CE1415-7479-445B-8769-A5EA08EEC592}" dt="2026-04-13T15:10:01.759" v="170" actId="1076"/>
          <ac:picMkLst>
            <pc:docMk/>
            <pc:sldMk cId="809035635" sldId="283"/>
            <ac:picMk id="2" creationId="{D80345E3-5EE4-AE02-86B5-CAC4E3118260}"/>
          </ac:picMkLst>
        </pc:picChg>
        <pc:picChg chg="add mod">
          <ac:chgData name="Rony Glass" userId="ba954038-5b16-4212-972f-6909c98875b9" providerId="ADAL" clId="{B4CE1415-7479-445B-8769-A5EA08EEC592}" dt="2026-04-13T15:13:59.422" v="180" actId="14100"/>
          <ac:picMkLst>
            <pc:docMk/>
            <pc:sldMk cId="809035635" sldId="283"/>
            <ac:picMk id="8" creationId="{2D6D3184-5E4F-20DE-17E8-B9CC5C242657}"/>
          </ac:picMkLst>
        </pc:picChg>
        <pc:picChg chg="del">
          <ac:chgData name="Rony Glass" userId="ba954038-5b16-4212-972f-6909c98875b9" providerId="ADAL" clId="{B4CE1415-7479-445B-8769-A5EA08EEC592}" dt="2026-04-13T15:05:52.697" v="166" actId="478"/>
          <ac:picMkLst>
            <pc:docMk/>
            <pc:sldMk cId="809035635" sldId="283"/>
            <ac:picMk id="9" creationId="{B7EA798B-E530-7CD5-A036-66E63426BA9A}"/>
          </ac:picMkLst>
        </pc:picChg>
        <pc:picChg chg="add mod">
          <ac:chgData name="Rony Glass" userId="ba954038-5b16-4212-972f-6909c98875b9" providerId="ADAL" clId="{B4CE1415-7479-445B-8769-A5EA08EEC592}" dt="2026-04-13T15:20:50.493" v="185" actId="1076"/>
          <ac:picMkLst>
            <pc:docMk/>
            <pc:sldMk cId="809035635" sldId="283"/>
            <ac:picMk id="10" creationId="{30E5B520-9348-E0D6-03AF-CC793DA6BEC8}"/>
          </ac:picMkLst>
        </pc:picChg>
        <pc:picChg chg="del">
          <ac:chgData name="Rony Glass" userId="ba954038-5b16-4212-972f-6909c98875b9" providerId="ADAL" clId="{B4CE1415-7479-445B-8769-A5EA08EEC592}" dt="2026-04-13T15:13:21.148" v="171" actId="478"/>
          <ac:picMkLst>
            <pc:docMk/>
            <pc:sldMk cId="809035635" sldId="283"/>
            <ac:picMk id="11" creationId="{9B019728-82D3-985C-3FBF-0664B60551AF}"/>
          </ac:picMkLst>
        </pc:picChg>
        <pc:picChg chg="del">
          <ac:chgData name="Rony Glass" userId="ba954038-5b16-4212-972f-6909c98875b9" providerId="ADAL" clId="{B4CE1415-7479-445B-8769-A5EA08EEC592}" dt="2026-04-13T15:13:51.430" v="179" actId="478"/>
          <ac:picMkLst>
            <pc:docMk/>
            <pc:sldMk cId="809035635" sldId="283"/>
            <ac:picMk id="13" creationId="{49A4A528-0127-E3E2-42FE-B495BBE2C4A1}"/>
          </ac:picMkLst>
        </pc:picChg>
      </pc:sldChg>
      <pc:sldChg chg="new del">
        <pc:chgData name="Rony Glass" userId="ba954038-5b16-4212-972f-6909c98875b9" providerId="ADAL" clId="{B4CE1415-7479-445B-8769-A5EA08EEC592}" dt="2026-04-13T10:44:53.181" v="115" actId="680"/>
        <pc:sldMkLst>
          <pc:docMk/>
          <pc:sldMk cId="3382221125" sldId="287"/>
        </pc:sldMkLst>
      </pc:sldChg>
      <pc:sldChg chg="new del">
        <pc:chgData name="Rony Glass" userId="ba954038-5b16-4212-972f-6909c98875b9" providerId="ADAL" clId="{B4CE1415-7479-445B-8769-A5EA08EEC592}" dt="2026-04-13T10:44:52.390" v="114" actId="680"/>
        <pc:sldMkLst>
          <pc:docMk/>
          <pc:sldMk cId="3500409106" sldId="28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A3BCD07D-5BAC-4D8B-B4D6-E8EF795D22E1}" type="datetimeFigureOut">
              <a:rPr lang="he-IL" smtClean="0"/>
              <a:t>כ"ו/ניסן/תשפ"ו</a:t>
            </a:fld>
            <a:endParaRPr lang="he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e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A054168D-C237-4F30-8241-FB564923D3C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34959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54168D-C237-4F30-8241-FB564923D3CE}" type="slidenum">
              <a:rPr lang="he-IL" smtClean="0"/>
              <a:t>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621896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92461-7DAF-C5D2-DD54-5F0F362D92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1FBE08-C7CE-79F7-AABB-BEBBF96D03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A19E8C-C393-C2C0-D9B3-A27C9AE932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961F6F-940F-D854-ADC2-9CC67B399C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54168D-C237-4F30-8241-FB564923D3CE}" type="slidenum">
              <a:rPr lang="he-IL" smtClean="0"/>
              <a:t>11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418400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F22230-35BE-CBC3-A64E-8FCBE4C29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BEB7F1-85CF-CE60-218D-BF7546EC6A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B43EAC-93C7-69CE-C68D-0792D883DD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71D896-B428-48A3-B919-DF5FB754A6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54168D-C237-4F30-8241-FB564923D3CE}" type="slidenum">
              <a:rPr lang="he-IL" smtClean="0"/>
              <a:t>12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034701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54168D-C237-4F30-8241-FB564923D3CE}" type="slidenum">
              <a:rPr lang="he-IL" smtClean="0"/>
              <a:t>13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214941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6DE48B-25CE-19B6-F1ED-F1F6A482F8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4A7AF0-6408-04E6-5138-2F0C75123F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DB17D2-D278-04E2-6A46-73E5213BCD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231ED-89F5-6F73-73B2-1A35C37116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54168D-C237-4F30-8241-FB564923D3CE}" type="slidenum">
              <a:rPr lang="he-IL" smtClean="0"/>
              <a:t>14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759189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2C9A7-D47E-2BB4-6DD9-483D01774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931796-BE3D-1F79-4A39-48A2F68C1B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F4F78C-48E6-F822-AE90-536820D0DD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A12C8D-8942-49F9-D802-33C78AC019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54168D-C237-4F30-8241-FB564923D3CE}" type="slidenum">
              <a:rPr lang="he-IL" smtClean="0"/>
              <a:t>15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797818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2C9A7-D47E-2BB4-6DD9-483D01774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931796-BE3D-1F79-4A39-48A2F68C1B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F4F78C-48E6-F822-AE90-536820D0DD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A12C8D-8942-49F9-D802-33C78AC019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54168D-C237-4F30-8241-FB564923D3CE}" type="slidenum">
              <a:rPr lang="he-IL" smtClean="0"/>
              <a:t>16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97664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54168D-C237-4F30-8241-FB564923D3CE}" type="slidenum">
              <a:rPr lang="he-IL" smtClean="0"/>
              <a:t>17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299616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11A68B-4741-CBE8-2DCA-03FC8D9F7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B38914-852F-7CE8-52FE-5F216F7DBF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9E9160-4F65-268A-0398-C249A8F026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F70B7C-557C-14F0-F680-C896E6CE40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54168D-C237-4F30-8241-FB564923D3CE}" type="slidenum">
              <a:rPr lang="he-IL" smtClean="0"/>
              <a:t>18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73170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54168D-C237-4F30-8241-FB564923D3CE}" type="slidenum">
              <a:rPr lang="he-IL" smtClean="0"/>
              <a:t>19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707514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54168D-C237-4F30-8241-FB564923D3CE}" type="slidenum">
              <a:rPr lang="he-IL" smtClean="0"/>
              <a:t>21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80765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54168D-C237-4F30-8241-FB564923D3CE}" type="slidenum">
              <a:rPr lang="he-IL" smtClean="0"/>
              <a:t>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189798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 wouldn’t  simply say flatten, I would say </a:t>
            </a:r>
            <a:r>
              <a:rPr lang="en-US" err="1"/>
              <a:t>ancor</a:t>
            </a:r>
            <a:r>
              <a:rPr lang="en-US"/>
              <a:t> by slightly flattening (like a shovel)</a:t>
            </a:r>
          </a:p>
          <a:p>
            <a:r>
              <a:rPr lang="en-US"/>
              <a:t>In what distances should people inject?</a:t>
            </a:r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54168D-C237-4F30-8241-FB564923D3CE}" type="slidenum">
              <a:rPr lang="he-IL" smtClean="0"/>
              <a:t>23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27090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54168D-C237-4F30-8241-FB564923D3CE}" type="slidenum">
              <a:rPr lang="he-IL" smtClean="0"/>
              <a:t>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86301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54168D-C237-4F30-8241-FB564923D3CE}" type="slidenum">
              <a:rPr lang="he-IL" smtClean="0"/>
              <a:t>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44795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54168D-C237-4F30-8241-FB564923D3CE}" type="slidenum">
              <a:rPr lang="he-IL" smtClean="0"/>
              <a:t>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1741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815BDE-D73B-F932-0432-87FA7F440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18F4CD-04A9-EAE0-D319-1C7F2491AB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F70B8F-9839-5221-8F47-B7DA7417F5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7324C3-6465-5424-7104-E961CCDE88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54168D-C237-4F30-8241-FB564923D3CE}" type="slidenum">
              <a:rPr lang="he-IL" smtClean="0"/>
              <a:t>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806654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619F15-EFA9-46DE-58E3-CF145A0C2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4DB775-1259-0603-8A4A-B7A05991DD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33B75A-4A7F-04FA-5226-02C35C5A46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6F091F-7898-0E19-ED10-B5FC70E73C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54168D-C237-4F30-8241-FB564923D3CE}" type="slidenum">
              <a:rPr lang="he-IL" smtClean="0"/>
              <a:t>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861585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A9056E-1876-8964-7D5A-2FA50E9A8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629131-9A0D-5CB7-ECBC-694FEB59C8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752033-C860-6D78-1AC7-5D91F25411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D7976-C991-507B-29A6-0008A58EDC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54168D-C237-4F30-8241-FB564923D3CE}" type="slidenum">
              <a:rPr lang="he-IL" smtClean="0"/>
              <a:t>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812016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/>
          </a:p>
          <a:p>
            <a:pPr marL="228600" indent="-228600">
              <a:buAutoNum type="arabicPeriod"/>
            </a:pPr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54168D-C237-4F30-8241-FB564923D3CE}" type="slidenum">
              <a:rPr lang="he-IL" smtClean="0"/>
              <a:t>10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07691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E2388-290C-E45B-FF2A-E4B3B0500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94451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C48EE-F026-7516-098A-E5741C03DD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12D7BA-3A26-AEAC-0858-736BD13527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e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43520-8EDB-903F-DEE9-E2AA315C3C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8B354498-A36D-4A75-893A-9A6C06C06596}" type="datetimeFigureOut">
              <a:rPr lang="he-IL" smtClean="0"/>
              <a:t>כ"ו/ניסן/תשפ"ו</a:t>
            </a:fld>
            <a:endParaRPr lang="he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638EA7-989F-25E8-D0B4-645253C6A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19ACF-4F0E-62FB-0ED8-599CA1DD2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8A4BB2C4-03B1-41A7-8A54-6DA60978628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235803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1FD6B-CDE6-2CBE-D065-FAEAA8CDA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82159-1D5F-3A13-285C-BA1FE6478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354F23-8B3C-7E6A-E7EF-818246B0A6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8B354498-A36D-4A75-893A-9A6C06C06596}" type="datetimeFigureOut">
              <a:rPr lang="he-IL" smtClean="0"/>
              <a:t>כ"ו/ניסן/תשפ"ו</a:t>
            </a:fld>
            <a:endParaRPr lang="he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8E2BF4-DF92-C0C1-669A-7EB01CFBE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5CF684-ECC6-2A89-5D01-F80A77982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8A4BB2C4-03B1-41A7-8A54-6DA60978628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574219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66EC9-3341-44B1-BC45-68B251BCA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EEAB78-6ABD-AC74-C024-A9D31636AD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54F676-70DA-072F-D3CC-E03F99EFBB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8B354498-A36D-4A75-893A-9A6C06C06596}" type="datetimeFigureOut">
              <a:rPr lang="he-IL" smtClean="0"/>
              <a:t>כ"ו/ניסן/תשפ"ו</a:t>
            </a:fld>
            <a:endParaRPr lang="he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017B1C-3B67-8B87-55D0-855ED6CBB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C8558F-732B-7AC7-34F1-46848AD04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8A4BB2C4-03B1-41A7-8A54-6DA60978628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495494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3049B-9A6C-A09F-B893-5B7EE7B29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8B5A6-FD18-2039-A4E5-F70CBB26DE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9DDF09-97F0-D58D-DF7C-178CBE3175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13E1A4-3CF3-52BB-68BF-89DBB864B6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8B354498-A36D-4A75-893A-9A6C06C06596}" type="datetimeFigureOut">
              <a:rPr lang="he-IL" smtClean="0"/>
              <a:t>כ"ו/ניסן/תשפ"ו</a:t>
            </a:fld>
            <a:endParaRPr lang="he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87D673-6443-CF76-59AB-B7B66857B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54599F-2D45-BA83-2525-ADCB8B1D8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8A4BB2C4-03B1-41A7-8A54-6DA60978628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893313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6D1DA-CABF-BD1C-BAA9-C1B20C3D0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F26338-D8EA-40E2-64F9-31E0CD2E1D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D24F5B-B69B-F0EB-466C-381E4EAA4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F98393-D71B-D848-067B-8A00C968C9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2538"/>
            <a:ext cx="7775575" cy="12350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47FB65-3F04-9CBC-B0D6-C60668175D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5" cy="5527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472389-81EB-5671-6A90-9D924D207F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8B354498-A36D-4A75-893A-9A6C06C06596}" type="datetimeFigureOut">
              <a:rPr lang="he-IL" smtClean="0"/>
              <a:t>כ"ו/ניסן/תשפ"ו</a:t>
            </a:fld>
            <a:endParaRPr lang="he-I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03885A-2F31-7331-F21F-C4304641C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7819F2-95F3-250D-4FE7-6A3DA19F6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8A4BB2C4-03B1-41A7-8A54-6DA60978628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492841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9F9C1-80DA-EE86-2673-1E4577282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5B9BD1-A496-695C-1E2E-F676A683EE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8B354498-A36D-4A75-893A-9A6C06C06596}" type="datetimeFigureOut">
              <a:rPr lang="he-IL" smtClean="0"/>
              <a:t>כ"ו/ניסן/תשפ"ו</a:t>
            </a:fld>
            <a:endParaRPr lang="he-I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6F775F-4E8B-53F1-F193-30A9A93B8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277756-6E8C-FD57-9666-86D3E8840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8A4BB2C4-03B1-41A7-8A54-6DA60978628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007573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B37CF9-4F90-98BA-D380-21BF1A33DA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8B354498-A36D-4A75-893A-9A6C06C06596}" type="datetimeFigureOut">
              <a:rPr lang="he-IL" smtClean="0"/>
              <a:t>כ"ו/ניסן/תשפ"ו</a:t>
            </a:fld>
            <a:endParaRPr lang="he-I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924BCA-8092-3261-6BF6-BF3503EC0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2875C3-2D82-D404-2E6F-3DD5705B2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8A4BB2C4-03B1-41A7-8A54-6DA60978628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76276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3F97B-D5B1-D1F3-5672-A498913B4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32C8C-E72A-7D3B-7DB7-2A65A1641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0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D087ED-275D-86F0-597D-E8DF072A0E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47CD5-A1C3-5AEF-F9EC-72A9995558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8B354498-A36D-4A75-893A-9A6C06C06596}" type="datetimeFigureOut">
              <a:rPr lang="he-IL" smtClean="0"/>
              <a:t>כ"ו/ניסן/תשפ"ו</a:t>
            </a:fld>
            <a:endParaRPr lang="he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C8F217-299D-76DC-22A2-9AD4CC46F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CFA448-4299-9DE1-D771-D978CA1EF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8A4BB2C4-03B1-41A7-8A54-6DA60978628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896606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C9530-44C3-1590-03FB-4D7584ACF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7987EA-5356-8388-804E-CA76BC60BE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5575" y="1481138"/>
            <a:ext cx="9258300" cy="73104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11E618-1046-6D3B-188F-C2D7999DB4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0451AC-9943-B77F-FE6E-08736940EE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8B354498-A36D-4A75-893A-9A6C06C06596}" type="datetimeFigureOut">
              <a:rPr lang="he-IL" smtClean="0"/>
              <a:t>כ"ו/ניסן/תשפ"ו</a:t>
            </a:fld>
            <a:endParaRPr lang="he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38A5EB-6A62-19CE-F28E-7E2484E74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F07593-025F-5D55-87E8-5E5ACE64F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8A4BB2C4-03B1-41A7-8A54-6DA60978628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477139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1EDC4-3EA3-546F-3069-129D9A139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F6D436-80F9-25D7-80D1-6FE8169BE1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518301-66EB-CB81-C425-FFEC54C813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8B354498-A36D-4A75-893A-9A6C06C06596}" type="datetimeFigureOut">
              <a:rPr lang="he-IL" smtClean="0"/>
              <a:t>כ"ו/ניסן/תשפ"ו</a:t>
            </a:fld>
            <a:endParaRPr lang="he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5A1C1-19F3-BFEA-ED00-568B2B481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5D57-28F5-BC6A-B88C-95362A5C1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8A4BB2C4-03B1-41A7-8A54-6DA60978628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929583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B10EB3-7DD1-3283-B732-06B7A91AE8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855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5F17AC-3DB1-F22B-31E7-3972197FAE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77650" cy="87185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17F96D-85D4-9923-5B0F-61FEAD6E93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8B354498-A36D-4A75-893A-9A6C06C06596}" type="datetimeFigureOut">
              <a:rPr lang="he-IL" smtClean="0"/>
              <a:t>כ"ו/ניסן/תשפ"ו</a:t>
            </a:fld>
            <a:endParaRPr lang="he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10140-7FDB-BDE7-A985-4A85B7173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2182C-980E-0065-8ED3-0E034D354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8A4BB2C4-03B1-41A7-8A54-6DA60978628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75642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53;p22">
            <a:extLst>
              <a:ext uri="{FF2B5EF4-FFF2-40B4-BE49-F238E27FC236}">
                <a16:creationId xmlns:a16="http://schemas.microsoft.com/office/drawing/2014/main" id="{FAD780C6-9588-87E2-0BCF-5AD6DB8692CC}"/>
              </a:ext>
            </a:extLst>
          </p:cNvPr>
          <p:cNvPicPr preferRelativeResize="0"/>
          <p:nvPr userDrawn="1"/>
        </p:nvPicPr>
        <p:blipFill rotWithShape="1">
          <a:blip r:embed="rId14">
            <a:alphaModFix amt="70000"/>
          </a:blip>
          <a:srcRect t="12359" r="-2392" b="2651"/>
          <a:stretch/>
        </p:blipFill>
        <p:spPr>
          <a:xfrm>
            <a:off x="0" y="865461"/>
            <a:ext cx="18745200" cy="816423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53;p22">
            <a:extLst>
              <a:ext uri="{FF2B5EF4-FFF2-40B4-BE49-F238E27FC236}">
                <a16:creationId xmlns:a16="http://schemas.microsoft.com/office/drawing/2014/main" id="{7B1CA95E-100A-513C-E684-B9C9357017D6}"/>
              </a:ext>
            </a:extLst>
          </p:cNvPr>
          <p:cNvPicPr preferRelativeResize="0"/>
          <p:nvPr userDrawn="1"/>
        </p:nvPicPr>
        <p:blipFill rotWithShape="1">
          <a:blip r:embed="rId13">
            <a:alphaModFix amt="70000"/>
            <a:duotone>
              <a:prstClr val="black"/>
              <a:srgbClr val="A4A4FB">
                <a:tint val="45000"/>
                <a:satMod val="400000"/>
              </a:srgbClr>
            </a:duotone>
          </a:blip>
          <a:srcRect t="12359" r="-2392" b="2651"/>
          <a:stretch/>
        </p:blipFill>
        <p:spPr>
          <a:xfrm>
            <a:off x="0" y="865461"/>
            <a:ext cx="18745200" cy="92310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4058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35.emf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12.jpeg"/><Relationship Id="rId7" Type="http://schemas.openxmlformats.org/officeDocument/2006/relationships/image" Target="../media/image40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38.svg"/><Relationship Id="rId4" Type="http://schemas.openxmlformats.org/officeDocument/2006/relationships/image" Target="../media/image37.svg"/><Relationship Id="rId9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jpeg"/><Relationship Id="rId2" Type="http://schemas.openxmlformats.org/officeDocument/2006/relationships/video" Target="https://www.youtube.com/embed/L4YU17ljmz4?feature=oembed" TargetMode="External"/><Relationship Id="rId1" Type="http://schemas.openxmlformats.org/officeDocument/2006/relationships/video" Target="https://www.youtube.com/embed/JvVNzmzJU-w?feature=oembed" TargetMode="External"/><Relationship Id="rId6" Type="http://schemas.openxmlformats.org/officeDocument/2006/relationships/image" Target="../media/image43.jpe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jpeg"/><Relationship Id="rId2" Type="http://schemas.openxmlformats.org/officeDocument/2006/relationships/video" Target="https://www.youtube.com/embed/xDxsNN3bVL8?feature=oembed" TargetMode="External"/><Relationship Id="rId1" Type="http://schemas.openxmlformats.org/officeDocument/2006/relationships/video" Target="https://www.youtube.com/embed/Pyq_SxLNiO8?feature=oembed" TargetMode="External"/><Relationship Id="rId6" Type="http://schemas.openxmlformats.org/officeDocument/2006/relationships/image" Target="../media/image45.jpe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9.xml"/><Relationship Id="rId1" Type="http://schemas.openxmlformats.org/officeDocument/2006/relationships/video" Target="https://www.youtube.com/embed/4Cb8t-DrSps?feature=oembed" TargetMode="Externa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jpeg"/><Relationship Id="rId2" Type="http://schemas.openxmlformats.org/officeDocument/2006/relationships/video" Target="https://www.youtube.com/embed/2cT8aCCXTIA?feature=oembed" TargetMode="External"/><Relationship Id="rId1" Type="http://schemas.openxmlformats.org/officeDocument/2006/relationships/video" Target="https://www.youtube.com/embed/ySbMd23KERA?feature=oembed" TargetMode="External"/><Relationship Id="rId6" Type="http://schemas.openxmlformats.org/officeDocument/2006/relationships/image" Target="../media/image49.jpe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ovW87MjEjZU?feature=oembed" TargetMode="Externa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https://www.youtube.com/embed/VD2hlp9srgU?feature=oembed" TargetMode="External"/><Relationship Id="rId1" Type="http://schemas.openxmlformats.org/officeDocument/2006/relationships/video" Target="https://www.youtube.com/embed/nDk0YSJyzpU?feature=oembed" TargetMode="Externa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https://www.youtube.com/embed/KmVSY1KpnnU?feature=oembed" TargetMode="External"/><Relationship Id="rId1" Type="http://schemas.openxmlformats.org/officeDocument/2006/relationships/video" Target="https://www.youtube.com/embed/0DAnkliKzhM?feature=oembed" TargetMode="Externa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video" Target="https://www.youtube.com/embed/xCNHIA5arqQ?feature=oembed" TargetMode="External"/><Relationship Id="rId7" Type="http://schemas.openxmlformats.org/officeDocument/2006/relationships/image" Target="../media/image60.jpeg"/><Relationship Id="rId2" Type="http://schemas.openxmlformats.org/officeDocument/2006/relationships/video" Target="https://www.youtube.com/embed/IKo4RQyCEI8?feature=oembed" TargetMode="External"/><Relationship Id="rId1" Type="http://schemas.openxmlformats.org/officeDocument/2006/relationships/video" Target="https://www.youtube.com/embed/5yZoprk3lrc?feature=oembed" TargetMode="Externa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www.youtube.com/watch?v=WR5vOScmYKg" TargetMode="Externa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2.jpeg"/><Relationship Id="rId4" Type="http://schemas.openxmlformats.org/officeDocument/2006/relationships/image" Target="../media/image1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emf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emf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C8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34771F4-5ABF-17CF-683D-152DEF93842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14236" y="6871301"/>
            <a:ext cx="2650669" cy="34156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7474711">
            <a:off x="7022181" y="1770870"/>
            <a:ext cx="7289599" cy="7257461"/>
          </a:xfrm>
          <a:custGeom>
            <a:avLst/>
            <a:gdLst/>
            <a:ahLst/>
            <a:cxnLst/>
            <a:rect l="l" t="t" r="r" b="b"/>
            <a:pathLst>
              <a:path w="7289599" h="7257461">
                <a:moveTo>
                  <a:pt x="0" y="0"/>
                </a:moveTo>
                <a:lnTo>
                  <a:pt x="7289599" y="0"/>
                </a:lnTo>
                <a:lnTo>
                  <a:pt x="7289599" y="7257461"/>
                </a:lnTo>
                <a:lnTo>
                  <a:pt x="0" y="72574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42"/>
            </a:stretch>
          </a:blipFill>
        </p:spPr>
        <p:txBody>
          <a:bodyPr/>
          <a:lstStyle/>
          <a:p>
            <a:endParaRPr lang="he-IL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6815216" y="1665613"/>
            <a:ext cx="3423521" cy="3423521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-14231" y="-32"/>
              <a:ext cx="6378462" cy="6350064"/>
            </a:xfrm>
            <a:custGeom>
              <a:avLst/>
              <a:gdLst/>
              <a:ahLst/>
              <a:cxnLst/>
              <a:rect l="l" t="t" r="r" b="b"/>
              <a:pathLst>
                <a:path w="6378462" h="6350064">
                  <a:moveTo>
                    <a:pt x="3189231" y="32"/>
                  </a:moveTo>
                  <a:lnTo>
                    <a:pt x="3189231" y="32"/>
                  </a:lnTo>
                  <a:cubicBezTo>
                    <a:pt x="2051530" y="-5056"/>
                    <a:pt x="998068" y="598980"/>
                    <a:pt x="427743" y="1583419"/>
                  </a:cubicBezTo>
                  <a:cubicBezTo>
                    <a:pt x="-142581" y="2567857"/>
                    <a:pt x="-142581" y="3782207"/>
                    <a:pt x="427743" y="4766645"/>
                  </a:cubicBezTo>
                  <a:cubicBezTo>
                    <a:pt x="998068" y="5751084"/>
                    <a:pt x="2051530" y="6355120"/>
                    <a:pt x="3189231" y="6350032"/>
                  </a:cubicBezTo>
                  <a:cubicBezTo>
                    <a:pt x="4326932" y="6355120"/>
                    <a:pt x="5380395" y="5751084"/>
                    <a:pt x="5950719" y="4766645"/>
                  </a:cubicBezTo>
                  <a:cubicBezTo>
                    <a:pt x="6521043" y="3782207"/>
                    <a:pt x="6521043" y="2567857"/>
                    <a:pt x="5950719" y="1583419"/>
                  </a:cubicBezTo>
                  <a:cubicBezTo>
                    <a:pt x="5380395" y="598980"/>
                    <a:pt x="4326932" y="-5056"/>
                    <a:pt x="3189231" y="32"/>
                  </a:cubicBezTo>
                  <a:close/>
                </a:path>
              </a:pathLst>
            </a:custGeom>
            <a:gradFill rotWithShape="1">
              <a:gsLst>
                <a:gs pos="0">
                  <a:srgbClr val="85C8F0">
                    <a:alpha val="100000"/>
                  </a:srgbClr>
                </a:gs>
                <a:gs pos="100000">
                  <a:srgbClr val="A690FC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he-IL"/>
            </a:p>
          </p:txBody>
        </p:sp>
        <p:sp>
          <p:nvSpPr>
            <p:cNvPr id="5" name="Freeform 5"/>
            <p:cNvSpPr/>
            <p:nvPr/>
          </p:nvSpPr>
          <p:spPr>
            <a:xfrm>
              <a:off x="408023" y="420342"/>
              <a:ext cx="5533953" cy="5509315"/>
            </a:xfrm>
            <a:custGeom>
              <a:avLst/>
              <a:gdLst/>
              <a:ahLst/>
              <a:cxnLst/>
              <a:rect l="l" t="t" r="r" b="b"/>
              <a:pathLst>
                <a:path w="5533953" h="5509315">
                  <a:moveTo>
                    <a:pt x="2766977" y="28"/>
                  </a:moveTo>
                  <a:cubicBezTo>
                    <a:pt x="1779908" y="-4386"/>
                    <a:pt x="865924" y="519676"/>
                    <a:pt x="371110" y="1373774"/>
                  </a:cubicBezTo>
                  <a:cubicBezTo>
                    <a:pt x="-123703" y="2227873"/>
                    <a:pt x="-123703" y="3281443"/>
                    <a:pt x="371110" y="4135542"/>
                  </a:cubicBezTo>
                  <a:cubicBezTo>
                    <a:pt x="865924" y="4989640"/>
                    <a:pt x="1779908" y="5513702"/>
                    <a:pt x="2766977" y="5509288"/>
                  </a:cubicBezTo>
                  <a:cubicBezTo>
                    <a:pt x="3754046" y="5513702"/>
                    <a:pt x="4668030" y="4989640"/>
                    <a:pt x="5162844" y="4135542"/>
                  </a:cubicBezTo>
                  <a:cubicBezTo>
                    <a:pt x="5657657" y="3281443"/>
                    <a:pt x="5657657" y="2227873"/>
                    <a:pt x="5162844" y="1373775"/>
                  </a:cubicBezTo>
                  <a:cubicBezTo>
                    <a:pt x="4668030" y="519676"/>
                    <a:pt x="3754046" y="-4386"/>
                    <a:pt x="2766977" y="28"/>
                  </a:cubicBezTo>
                  <a:close/>
                </a:path>
              </a:pathLst>
            </a:custGeom>
            <a:blipFill>
              <a:blip r:embed="rId5"/>
              <a:stretch>
                <a:fillRect l="-24801" r="-24801"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9" name="Freeform 9"/>
          <p:cNvSpPr/>
          <p:nvPr/>
        </p:nvSpPr>
        <p:spPr>
          <a:xfrm>
            <a:off x="9280156" y="0"/>
            <a:ext cx="9769844" cy="10355257"/>
          </a:xfrm>
          <a:custGeom>
            <a:avLst/>
            <a:gdLst/>
            <a:ahLst/>
            <a:cxnLst/>
            <a:rect l="l" t="t" r="r" b="b"/>
            <a:pathLst>
              <a:path w="10505820" h="10593146">
                <a:moveTo>
                  <a:pt x="0" y="0"/>
                </a:moveTo>
                <a:lnTo>
                  <a:pt x="10505820" y="0"/>
                </a:lnTo>
                <a:lnTo>
                  <a:pt x="10505820" y="10593146"/>
                </a:lnTo>
                <a:lnTo>
                  <a:pt x="0" y="105931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3443" r="-23443"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0" name="Freeform 10"/>
          <p:cNvSpPr/>
          <p:nvPr/>
        </p:nvSpPr>
        <p:spPr>
          <a:xfrm>
            <a:off x="653033" y="399408"/>
            <a:ext cx="4567318" cy="1258585"/>
          </a:xfrm>
          <a:custGeom>
            <a:avLst/>
            <a:gdLst/>
            <a:ahLst/>
            <a:cxnLst/>
            <a:rect l="l" t="t" r="r" b="b"/>
            <a:pathLst>
              <a:path w="4567318" h="1258585">
                <a:moveTo>
                  <a:pt x="0" y="0"/>
                </a:moveTo>
                <a:lnTo>
                  <a:pt x="4567318" y="0"/>
                </a:lnTo>
                <a:lnTo>
                  <a:pt x="4567318" y="1258584"/>
                </a:lnTo>
                <a:lnTo>
                  <a:pt x="0" y="12585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2" name="Freeform 12"/>
          <p:cNvSpPr/>
          <p:nvPr/>
        </p:nvSpPr>
        <p:spPr>
          <a:xfrm>
            <a:off x="708757" y="5037785"/>
            <a:ext cx="5908667" cy="1009474"/>
          </a:xfrm>
          <a:custGeom>
            <a:avLst/>
            <a:gdLst/>
            <a:ahLst/>
            <a:cxnLst/>
            <a:rect l="l" t="t" r="r" b="b"/>
            <a:pathLst>
              <a:path w="5908667" h="1009474">
                <a:moveTo>
                  <a:pt x="0" y="0"/>
                </a:moveTo>
                <a:lnTo>
                  <a:pt x="5908666" y="0"/>
                </a:lnTo>
                <a:lnTo>
                  <a:pt x="5908666" y="1009474"/>
                </a:lnTo>
                <a:lnTo>
                  <a:pt x="0" y="10094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3" name="TextBox 13"/>
          <p:cNvSpPr txBox="1"/>
          <p:nvPr/>
        </p:nvSpPr>
        <p:spPr>
          <a:xfrm>
            <a:off x="622810" y="2656800"/>
            <a:ext cx="6662167" cy="20942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539"/>
              </a:lnSpc>
            </a:pPr>
            <a:r>
              <a:rPr lang="en-US" sz="6099">
                <a:solidFill>
                  <a:srgbClr val="FFFFFF"/>
                </a:solidFill>
                <a:latin typeface="Assistant"/>
                <a:ea typeface="Assistant"/>
                <a:cs typeface="Assistant"/>
                <a:sym typeface="Assistant"/>
              </a:rPr>
              <a:t>Comfort They Feel.</a:t>
            </a:r>
          </a:p>
          <a:p>
            <a:pPr algn="l">
              <a:lnSpc>
                <a:spcPts val="8399"/>
              </a:lnSpc>
            </a:pPr>
            <a:r>
              <a:rPr lang="en-US" sz="5999">
                <a:solidFill>
                  <a:srgbClr val="FFFFFF"/>
                </a:solidFill>
                <a:latin typeface="Assistant"/>
                <a:ea typeface="Assistant"/>
                <a:cs typeface="Assistant"/>
                <a:sym typeface="Assistant"/>
              </a:rPr>
              <a:t>Precision You Trust.</a:t>
            </a: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7254497" y="6871320"/>
            <a:ext cx="3514417" cy="3514417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-14231" y="-32"/>
              <a:ext cx="6378462" cy="6350064"/>
            </a:xfrm>
            <a:custGeom>
              <a:avLst/>
              <a:gdLst/>
              <a:ahLst/>
              <a:cxnLst/>
              <a:rect l="l" t="t" r="r" b="b"/>
              <a:pathLst>
                <a:path w="6378462" h="6350064">
                  <a:moveTo>
                    <a:pt x="3189231" y="32"/>
                  </a:moveTo>
                  <a:lnTo>
                    <a:pt x="3189231" y="32"/>
                  </a:lnTo>
                  <a:cubicBezTo>
                    <a:pt x="2051530" y="-5056"/>
                    <a:pt x="998068" y="598980"/>
                    <a:pt x="427743" y="1583419"/>
                  </a:cubicBezTo>
                  <a:cubicBezTo>
                    <a:pt x="-142581" y="2567857"/>
                    <a:pt x="-142581" y="3782207"/>
                    <a:pt x="427743" y="4766645"/>
                  </a:cubicBezTo>
                  <a:cubicBezTo>
                    <a:pt x="998068" y="5751084"/>
                    <a:pt x="2051530" y="6355120"/>
                    <a:pt x="3189231" y="6350032"/>
                  </a:cubicBezTo>
                  <a:cubicBezTo>
                    <a:pt x="4326932" y="6355120"/>
                    <a:pt x="5380395" y="5751084"/>
                    <a:pt x="5950719" y="4766645"/>
                  </a:cubicBezTo>
                  <a:cubicBezTo>
                    <a:pt x="6521043" y="3782207"/>
                    <a:pt x="6521043" y="2567857"/>
                    <a:pt x="5950719" y="1583419"/>
                  </a:cubicBezTo>
                  <a:cubicBezTo>
                    <a:pt x="5380395" y="598980"/>
                    <a:pt x="4326932" y="-5056"/>
                    <a:pt x="3189231" y="32"/>
                  </a:cubicBezTo>
                  <a:close/>
                </a:path>
              </a:pathLst>
            </a:custGeom>
            <a:gradFill rotWithShape="1">
              <a:gsLst>
                <a:gs pos="0">
                  <a:srgbClr val="85C8F0">
                    <a:alpha val="100000"/>
                  </a:srgbClr>
                </a:gs>
                <a:gs pos="100000">
                  <a:srgbClr val="A690FC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he-IL"/>
            </a:p>
          </p:txBody>
        </p:sp>
        <p:sp>
          <p:nvSpPr>
            <p:cNvPr id="8" name="Freeform 8"/>
            <p:cNvSpPr/>
            <p:nvPr/>
          </p:nvSpPr>
          <p:spPr>
            <a:xfrm>
              <a:off x="408023" y="420342"/>
              <a:ext cx="5533953" cy="5509315"/>
            </a:xfrm>
            <a:custGeom>
              <a:avLst/>
              <a:gdLst/>
              <a:ahLst/>
              <a:cxnLst/>
              <a:rect l="l" t="t" r="r" b="b"/>
              <a:pathLst>
                <a:path w="5533953" h="5509315">
                  <a:moveTo>
                    <a:pt x="2766977" y="28"/>
                  </a:moveTo>
                  <a:cubicBezTo>
                    <a:pt x="1779908" y="-4386"/>
                    <a:pt x="865924" y="519676"/>
                    <a:pt x="371110" y="1373774"/>
                  </a:cubicBezTo>
                  <a:cubicBezTo>
                    <a:pt x="-123703" y="2227873"/>
                    <a:pt x="-123703" y="3281443"/>
                    <a:pt x="371110" y="4135542"/>
                  </a:cubicBezTo>
                  <a:cubicBezTo>
                    <a:pt x="865924" y="4989640"/>
                    <a:pt x="1779908" y="5513702"/>
                    <a:pt x="2766977" y="5509288"/>
                  </a:cubicBezTo>
                  <a:cubicBezTo>
                    <a:pt x="3754046" y="5513702"/>
                    <a:pt x="4668030" y="4989640"/>
                    <a:pt x="5162844" y="4135542"/>
                  </a:cubicBezTo>
                  <a:cubicBezTo>
                    <a:pt x="5657657" y="3281443"/>
                    <a:pt x="5657657" y="2227873"/>
                    <a:pt x="5162844" y="1373775"/>
                  </a:cubicBezTo>
                  <a:cubicBezTo>
                    <a:pt x="4668030" y="519676"/>
                    <a:pt x="3754046" y="-4386"/>
                    <a:pt x="2766977" y="28"/>
                  </a:cubicBezTo>
                  <a:close/>
                </a:path>
              </a:pathLst>
            </a:custGeom>
            <a:blipFill>
              <a:blip r:embed="rId9"/>
              <a:stretch>
                <a:fillRect l="-24801" r="-24801"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pic>
        <p:nvPicPr>
          <p:cNvPr id="1026" name="Picture 2" descr="FDA Logo PNG Transparent &amp; SVG Vector - Freebie Supply">
            <a:extLst>
              <a:ext uri="{FF2B5EF4-FFF2-40B4-BE49-F238E27FC236}">
                <a16:creationId xmlns:a16="http://schemas.microsoft.com/office/drawing/2014/main" id="{4B4C0D11-CBA4-6C40-75C9-63CF45823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10" y="9076307"/>
            <a:ext cx="1256090" cy="125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E Logo PNG Transparent &amp; SVG Vector - Freebie Supply">
            <a:extLst>
              <a:ext uri="{FF2B5EF4-FFF2-40B4-BE49-F238E27FC236}">
                <a16:creationId xmlns:a16="http://schemas.microsoft.com/office/drawing/2014/main" id="{E59B2D84-0EDC-314C-054E-55AA3B9AA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786" y="9422003"/>
            <a:ext cx="654986" cy="46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06A648-7332-2780-4CF4-946467BFF85A}"/>
              </a:ext>
            </a:extLst>
          </p:cNvPr>
          <p:cNvSpPr txBox="1"/>
          <p:nvPr/>
        </p:nvSpPr>
        <p:spPr>
          <a:xfrm>
            <a:off x="685800" y="495300"/>
            <a:ext cx="93886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737373"/>
                </a:solidFill>
                <a:latin typeface="Assistant" pitchFamily="2" charset="-79"/>
                <a:cs typeface="Assistant" pitchFamily="2" charset="-79"/>
              </a:rPr>
              <a:t>One Device. One Treatment. Full Area</a:t>
            </a:r>
            <a:endParaRPr lang="he-IL" sz="4400" b="1">
              <a:solidFill>
                <a:srgbClr val="737373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id="{AD801D08-35DE-7861-C726-6FB573789A2C}"/>
              </a:ext>
            </a:extLst>
          </p:cNvPr>
          <p:cNvSpPr/>
          <p:nvPr/>
        </p:nvSpPr>
        <p:spPr>
          <a:xfrm>
            <a:off x="17277950" y="9344219"/>
            <a:ext cx="720386" cy="720386"/>
          </a:xfrm>
          <a:custGeom>
            <a:avLst/>
            <a:gdLst/>
            <a:ahLst/>
            <a:cxnLst/>
            <a:rect l="l" t="t" r="r" b="b"/>
            <a:pathLst>
              <a:path w="720386" h="720386">
                <a:moveTo>
                  <a:pt x="0" y="0"/>
                </a:moveTo>
                <a:lnTo>
                  <a:pt x="720386" y="0"/>
                </a:lnTo>
                <a:lnTo>
                  <a:pt x="720386" y="720386"/>
                </a:lnTo>
                <a:lnTo>
                  <a:pt x="0" y="7203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CD86C4B9-ECA6-9B03-5DF7-2941E401396C}"/>
              </a:ext>
            </a:extLst>
          </p:cNvPr>
          <p:cNvSpPr/>
          <p:nvPr/>
        </p:nvSpPr>
        <p:spPr>
          <a:xfrm>
            <a:off x="1295400" y="1565140"/>
            <a:ext cx="7116699" cy="6866048"/>
          </a:xfrm>
          <a:custGeom>
            <a:avLst/>
            <a:gdLst/>
            <a:ahLst/>
            <a:cxnLst/>
            <a:rect l="l" t="t" r="r" b="b"/>
            <a:pathLst>
              <a:path w="6378462" h="6350064">
                <a:moveTo>
                  <a:pt x="3189231" y="32"/>
                </a:moveTo>
                <a:lnTo>
                  <a:pt x="3189231" y="32"/>
                </a:lnTo>
                <a:cubicBezTo>
                  <a:pt x="2051530" y="-5056"/>
                  <a:pt x="998068" y="598980"/>
                  <a:pt x="427743" y="1583419"/>
                </a:cubicBezTo>
                <a:cubicBezTo>
                  <a:pt x="-142581" y="2567857"/>
                  <a:pt x="-142581" y="3782207"/>
                  <a:pt x="427743" y="4766645"/>
                </a:cubicBezTo>
                <a:cubicBezTo>
                  <a:pt x="998068" y="5751084"/>
                  <a:pt x="2051530" y="6355120"/>
                  <a:pt x="3189231" y="6350032"/>
                </a:cubicBezTo>
                <a:cubicBezTo>
                  <a:pt x="4326932" y="6355120"/>
                  <a:pt x="5380395" y="5751084"/>
                  <a:pt x="5950719" y="4766645"/>
                </a:cubicBezTo>
                <a:cubicBezTo>
                  <a:pt x="6521043" y="3782207"/>
                  <a:pt x="6521043" y="2567857"/>
                  <a:pt x="5950719" y="1583419"/>
                </a:cubicBezTo>
                <a:cubicBezTo>
                  <a:pt x="5380395" y="598980"/>
                  <a:pt x="4326932" y="-5056"/>
                  <a:pt x="3189231" y="32"/>
                </a:cubicBezTo>
                <a:close/>
              </a:path>
            </a:pathLst>
          </a:custGeom>
          <a:gradFill rotWithShape="1">
            <a:gsLst>
              <a:gs pos="0">
                <a:srgbClr val="85C8F0">
                  <a:alpha val="100000"/>
                </a:srgbClr>
              </a:gs>
              <a:gs pos="100000">
                <a:srgbClr val="A690FC">
                  <a:alpha val="100000"/>
                </a:srgbClr>
              </a:gs>
            </a:gsLst>
            <a:lin ang="2700000"/>
          </a:gradFill>
        </p:spPr>
        <p:txBody>
          <a:bodyPr/>
          <a:lstStyle/>
          <a:p>
            <a:endParaRPr lang="he-IL"/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67FBA2C5-F294-F055-8EF6-937DF40CDF4A}"/>
              </a:ext>
            </a:extLst>
          </p:cNvPr>
          <p:cNvSpPr/>
          <p:nvPr/>
        </p:nvSpPr>
        <p:spPr>
          <a:xfrm>
            <a:off x="10074402" y="1565140"/>
            <a:ext cx="7116699" cy="6866048"/>
          </a:xfrm>
          <a:custGeom>
            <a:avLst/>
            <a:gdLst/>
            <a:ahLst/>
            <a:cxnLst/>
            <a:rect l="l" t="t" r="r" b="b"/>
            <a:pathLst>
              <a:path w="6378462" h="6350064">
                <a:moveTo>
                  <a:pt x="3189231" y="32"/>
                </a:moveTo>
                <a:lnTo>
                  <a:pt x="3189231" y="32"/>
                </a:lnTo>
                <a:cubicBezTo>
                  <a:pt x="2051530" y="-5056"/>
                  <a:pt x="998068" y="598980"/>
                  <a:pt x="427743" y="1583419"/>
                </a:cubicBezTo>
                <a:cubicBezTo>
                  <a:pt x="-142581" y="2567857"/>
                  <a:pt x="-142581" y="3782207"/>
                  <a:pt x="427743" y="4766645"/>
                </a:cubicBezTo>
                <a:cubicBezTo>
                  <a:pt x="998068" y="5751084"/>
                  <a:pt x="2051530" y="6355120"/>
                  <a:pt x="3189231" y="6350032"/>
                </a:cubicBezTo>
                <a:cubicBezTo>
                  <a:pt x="4326932" y="6355120"/>
                  <a:pt x="5380395" y="5751084"/>
                  <a:pt x="5950719" y="4766645"/>
                </a:cubicBezTo>
                <a:cubicBezTo>
                  <a:pt x="6521043" y="3782207"/>
                  <a:pt x="6521043" y="2567857"/>
                  <a:pt x="5950719" y="1583419"/>
                </a:cubicBezTo>
                <a:cubicBezTo>
                  <a:pt x="5380395" y="598980"/>
                  <a:pt x="4326932" y="-5056"/>
                  <a:pt x="3189231" y="32"/>
                </a:cubicBezTo>
                <a:close/>
              </a:path>
            </a:pathLst>
          </a:custGeom>
          <a:gradFill rotWithShape="1">
            <a:gsLst>
              <a:gs pos="0">
                <a:srgbClr val="85C8F0">
                  <a:alpha val="100000"/>
                </a:srgbClr>
              </a:gs>
              <a:gs pos="100000">
                <a:srgbClr val="A690FC">
                  <a:alpha val="100000"/>
                </a:srgbClr>
              </a:gs>
            </a:gsLst>
            <a:lin ang="2700000"/>
          </a:gradFill>
        </p:spPr>
        <p:txBody>
          <a:bodyPr/>
          <a:lstStyle/>
          <a:p>
            <a:endParaRPr lang="he-IL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3746E4E-D389-67F0-C150-D9898C9A0242}"/>
              </a:ext>
            </a:extLst>
          </p:cNvPr>
          <p:cNvSpPr/>
          <p:nvPr/>
        </p:nvSpPr>
        <p:spPr>
          <a:xfrm>
            <a:off x="1981198" y="2365668"/>
            <a:ext cx="6180201" cy="60579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76C6BA1-77FB-9EB0-7D7E-F0FECF8667F7}"/>
              </a:ext>
            </a:extLst>
          </p:cNvPr>
          <p:cNvSpPr/>
          <p:nvPr/>
        </p:nvSpPr>
        <p:spPr>
          <a:xfrm>
            <a:off x="10126599" y="1751240"/>
            <a:ext cx="5875401" cy="5773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Google Shape;206;g2dd763f48d7_0_30">
            <a:extLst>
              <a:ext uri="{FF2B5EF4-FFF2-40B4-BE49-F238E27FC236}">
                <a16:creationId xmlns:a16="http://schemas.microsoft.com/office/drawing/2014/main" id="{8486D875-270A-B5AE-27BF-76446611A765}"/>
              </a:ext>
            </a:extLst>
          </p:cNvPr>
          <p:cNvSpPr txBox="1"/>
          <p:nvPr/>
        </p:nvSpPr>
        <p:spPr>
          <a:xfrm>
            <a:off x="2527059" y="6071013"/>
            <a:ext cx="2068591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 defTabSz="914400" eaLnBrk="1" fontAlgn="auto" latinLnBrk="0" hangingPunct="1">
              <a:buClr>
                <a:schemeClr val="dk1"/>
              </a:buClr>
              <a:buSzPts val="2800"/>
              <a:tabLst/>
              <a:defRPr/>
            </a:pPr>
            <a:r>
              <a:rPr lang="en-US" sz="2200">
                <a:solidFill>
                  <a:schemeClr val="tx1">
                    <a:lumMod val="65000"/>
                    <a:lumOff val="35000"/>
                  </a:schemeClr>
                </a:solidFill>
                <a:latin typeface="Assistant" pitchFamily="2" charset="-79"/>
                <a:cs typeface="Assistant" pitchFamily="2" charset="-79"/>
                <a:sym typeface="Times New Roman"/>
              </a:rPr>
              <a:t>MJ800 Before Treatment </a:t>
            </a:r>
            <a:endParaRPr sz="2200">
              <a:solidFill>
                <a:schemeClr val="tx1">
                  <a:lumMod val="65000"/>
                  <a:lumOff val="3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3" name="Google Shape;206;g2dd763f48d7_0_30">
            <a:extLst>
              <a:ext uri="{FF2B5EF4-FFF2-40B4-BE49-F238E27FC236}">
                <a16:creationId xmlns:a16="http://schemas.microsoft.com/office/drawing/2014/main" id="{8C819601-E6A5-A983-BDFC-0D813795915A}"/>
              </a:ext>
            </a:extLst>
          </p:cNvPr>
          <p:cNvSpPr txBox="1"/>
          <p:nvPr/>
        </p:nvSpPr>
        <p:spPr>
          <a:xfrm>
            <a:off x="5293101" y="6071013"/>
            <a:ext cx="2068591" cy="120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buClr>
                <a:schemeClr val="dk1"/>
              </a:buClr>
              <a:buSzPts val="2800"/>
              <a:defRPr/>
            </a:pPr>
            <a:r>
              <a:rPr lang="en-US" sz="2200">
                <a:solidFill>
                  <a:schemeClr val="tx1">
                    <a:lumMod val="65000"/>
                    <a:lumOff val="35000"/>
                  </a:schemeClr>
                </a:solidFill>
                <a:latin typeface="Assistant" pitchFamily="2" charset="-79"/>
                <a:cs typeface="Assistant" pitchFamily="2" charset="-79"/>
                <a:sym typeface="Times New Roman"/>
              </a:rPr>
              <a:t>Fully Intact MJ800 After 50 Insertions </a:t>
            </a:r>
            <a:endParaRPr lang="en-US" sz="2200">
              <a:solidFill>
                <a:schemeClr val="tx1">
                  <a:lumMod val="65000"/>
                  <a:lumOff val="3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38B0236-D114-347B-87D0-7EBDCEDAE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9960" y="3130202"/>
            <a:ext cx="3158659" cy="533369"/>
          </a:xfrm>
          <a:prstGeom prst="rect">
            <a:avLst/>
          </a:prstGeom>
        </p:spPr>
      </p:pic>
      <p:pic>
        <p:nvPicPr>
          <p:cNvPr id="15" name="Picture 14" descr="A close-up of a knife&#10;&#10;Description automatically generated">
            <a:extLst>
              <a:ext uri="{FF2B5EF4-FFF2-40B4-BE49-F238E27FC236}">
                <a16:creationId xmlns:a16="http://schemas.microsoft.com/office/drawing/2014/main" id="{4AEA96BC-F214-88E5-1903-5030A1FA47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595" t="4304" r="1911" b="31845"/>
          <a:stretch/>
        </p:blipFill>
        <p:spPr>
          <a:xfrm>
            <a:off x="14024457" y="2978038"/>
            <a:ext cx="1672743" cy="2294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 descr="A close-up of a knife&#10;&#10;Description automatically generated">
            <a:extLst>
              <a:ext uri="{FF2B5EF4-FFF2-40B4-BE49-F238E27FC236}">
                <a16:creationId xmlns:a16="http://schemas.microsoft.com/office/drawing/2014/main" id="{8760CD2E-0693-6622-1EC5-61214AECA0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320" t="3997" r="35169" b="26773"/>
          <a:stretch/>
        </p:blipFill>
        <p:spPr>
          <a:xfrm>
            <a:off x="12268200" y="2978038"/>
            <a:ext cx="1475508" cy="2294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 descr="A close-up of a knife&#10;&#10;Description automatically generated">
            <a:extLst>
              <a:ext uri="{FF2B5EF4-FFF2-40B4-BE49-F238E27FC236}">
                <a16:creationId xmlns:a16="http://schemas.microsoft.com/office/drawing/2014/main" id="{0A786D76-0C7F-9CC8-CE29-B617D3993A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63" t="2656" r="70316" b="25365"/>
          <a:stretch/>
        </p:blipFill>
        <p:spPr>
          <a:xfrm>
            <a:off x="10460096" y="2955178"/>
            <a:ext cx="1446897" cy="22942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Google Shape;211;g2dd763f48d7_0_30">
            <a:extLst>
              <a:ext uri="{FF2B5EF4-FFF2-40B4-BE49-F238E27FC236}">
                <a16:creationId xmlns:a16="http://schemas.microsoft.com/office/drawing/2014/main" id="{2B14A99D-BB04-B08C-0EBF-4A7618387DA7}"/>
              </a:ext>
            </a:extLst>
          </p:cNvPr>
          <p:cNvSpPr txBox="1"/>
          <p:nvPr/>
        </p:nvSpPr>
        <p:spPr>
          <a:xfrm>
            <a:off x="10531600" y="5393398"/>
            <a:ext cx="1559709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chemeClr val="dk1"/>
              </a:buClr>
              <a:buSzPts val="2800"/>
              <a:defRPr/>
            </a:pPr>
            <a:r>
              <a:rPr lang="en-US" sz="2200">
                <a:solidFill>
                  <a:schemeClr val="tx1">
                    <a:lumMod val="65000"/>
                    <a:lumOff val="35000"/>
                  </a:schemeClr>
                </a:solidFill>
                <a:latin typeface="Assistant" pitchFamily="2" charset="-79"/>
                <a:cs typeface="Assistant" pitchFamily="2" charset="-79"/>
                <a:sym typeface="Times New Roman"/>
              </a:rPr>
              <a:t>Before Treatment </a:t>
            </a:r>
            <a:endParaRPr lang="en-US" sz="2200">
              <a:solidFill>
                <a:schemeClr val="tx1">
                  <a:lumMod val="65000"/>
                  <a:lumOff val="3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9" name="Google Shape;212;g2dd763f48d7_0_30">
            <a:extLst>
              <a:ext uri="{FF2B5EF4-FFF2-40B4-BE49-F238E27FC236}">
                <a16:creationId xmlns:a16="http://schemas.microsoft.com/office/drawing/2014/main" id="{E49F11E0-996B-E095-0E3E-3E7538887E9A}"/>
              </a:ext>
            </a:extLst>
          </p:cNvPr>
          <p:cNvSpPr txBox="1"/>
          <p:nvPr/>
        </p:nvSpPr>
        <p:spPr>
          <a:xfrm>
            <a:off x="12143506" y="5393398"/>
            <a:ext cx="1675298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chemeClr val="dk1"/>
              </a:buClr>
              <a:buSzPts val="2800"/>
              <a:defRPr/>
            </a:pPr>
            <a:r>
              <a:rPr lang="en-US" sz="2200">
                <a:solidFill>
                  <a:schemeClr val="tx1">
                    <a:lumMod val="65000"/>
                    <a:lumOff val="35000"/>
                  </a:schemeClr>
                </a:solidFill>
                <a:latin typeface="Assistant" pitchFamily="2" charset="-79"/>
                <a:cs typeface="Assistant" pitchFamily="2" charset="-79"/>
                <a:sym typeface="Times New Roman"/>
              </a:rPr>
              <a:t>Blunting After 6 Injections </a:t>
            </a:r>
            <a:endParaRPr lang="en-US" sz="2200">
              <a:solidFill>
                <a:schemeClr val="tx1">
                  <a:lumMod val="65000"/>
                  <a:lumOff val="3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20" name="Google Shape;212;g2dd763f48d7_0_30">
            <a:extLst>
              <a:ext uri="{FF2B5EF4-FFF2-40B4-BE49-F238E27FC236}">
                <a16:creationId xmlns:a16="http://schemas.microsoft.com/office/drawing/2014/main" id="{3ADD609C-09FB-CAE2-3F15-6D5CE17ACF67}"/>
              </a:ext>
            </a:extLst>
          </p:cNvPr>
          <p:cNvSpPr txBox="1"/>
          <p:nvPr/>
        </p:nvSpPr>
        <p:spPr>
          <a:xfrm>
            <a:off x="13635862" y="5375665"/>
            <a:ext cx="2289938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chemeClr val="dk1"/>
              </a:buClr>
              <a:buSzPts val="2800"/>
              <a:defRPr/>
            </a:pPr>
            <a:r>
              <a:rPr lang="en-US" sz="2200">
                <a:solidFill>
                  <a:schemeClr val="tx1">
                    <a:lumMod val="65000"/>
                    <a:lumOff val="35000"/>
                  </a:schemeClr>
                </a:solidFill>
                <a:latin typeface="Assistant" pitchFamily="2" charset="-79"/>
                <a:cs typeface="Assistant" pitchFamily="2" charset="-79"/>
                <a:sym typeface="Times New Roman"/>
              </a:rPr>
              <a:t>Blunting and Bending </a:t>
            </a:r>
            <a:br>
              <a:rPr lang="en-US" sz="2200">
                <a:solidFill>
                  <a:schemeClr val="tx1">
                    <a:lumMod val="65000"/>
                    <a:lumOff val="35000"/>
                  </a:schemeClr>
                </a:solidFill>
                <a:latin typeface="Assistant" pitchFamily="2" charset="-79"/>
                <a:cs typeface="Assistant" pitchFamily="2" charset="-79"/>
                <a:sym typeface="Times New Roman"/>
              </a:rPr>
            </a:br>
            <a:r>
              <a:rPr lang="en-US" sz="2200">
                <a:solidFill>
                  <a:schemeClr val="tx1">
                    <a:lumMod val="65000"/>
                    <a:lumOff val="35000"/>
                  </a:schemeClr>
                </a:solidFill>
                <a:latin typeface="Assistant" pitchFamily="2" charset="-79"/>
                <a:cs typeface="Assistant" pitchFamily="2" charset="-79"/>
                <a:sym typeface="Times New Roman"/>
              </a:rPr>
              <a:t>After Multiple Injections </a:t>
            </a:r>
            <a:endParaRPr lang="en-US" sz="2200">
              <a:solidFill>
                <a:schemeClr val="tx1">
                  <a:lumMod val="65000"/>
                  <a:lumOff val="3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6A4E1193-EABD-EC34-354B-1D0ACC4E850F}"/>
              </a:ext>
            </a:extLst>
          </p:cNvPr>
          <p:cNvSpPr/>
          <p:nvPr/>
        </p:nvSpPr>
        <p:spPr>
          <a:xfrm>
            <a:off x="6897355" y="6626705"/>
            <a:ext cx="2777989" cy="2803997"/>
          </a:xfrm>
          <a:custGeom>
            <a:avLst/>
            <a:gdLst/>
            <a:ahLst/>
            <a:cxnLst/>
            <a:rect l="l" t="t" r="r" b="b"/>
            <a:pathLst>
              <a:path w="6378462" h="6350064">
                <a:moveTo>
                  <a:pt x="3189231" y="32"/>
                </a:moveTo>
                <a:lnTo>
                  <a:pt x="3189231" y="32"/>
                </a:lnTo>
                <a:cubicBezTo>
                  <a:pt x="2051530" y="-5056"/>
                  <a:pt x="998068" y="598980"/>
                  <a:pt x="427743" y="1583419"/>
                </a:cubicBezTo>
                <a:cubicBezTo>
                  <a:pt x="-142581" y="2567857"/>
                  <a:pt x="-142581" y="3782207"/>
                  <a:pt x="427743" y="4766645"/>
                </a:cubicBezTo>
                <a:cubicBezTo>
                  <a:pt x="998068" y="5751084"/>
                  <a:pt x="2051530" y="6355120"/>
                  <a:pt x="3189231" y="6350032"/>
                </a:cubicBezTo>
                <a:cubicBezTo>
                  <a:pt x="4326932" y="6355120"/>
                  <a:pt x="5380395" y="5751084"/>
                  <a:pt x="5950719" y="4766645"/>
                </a:cubicBezTo>
                <a:cubicBezTo>
                  <a:pt x="6521043" y="3782207"/>
                  <a:pt x="6521043" y="2567857"/>
                  <a:pt x="5950719" y="1583419"/>
                </a:cubicBezTo>
                <a:cubicBezTo>
                  <a:pt x="5380395" y="598980"/>
                  <a:pt x="4326932" y="-5056"/>
                  <a:pt x="3189231" y="32"/>
                </a:cubicBezTo>
                <a:close/>
              </a:path>
            </a:pathLst>
          </a:custGeom>
          <a:gradFill rotWithShape="1">
            <a:gsLst>
              <a:gs pos="0">
                <a:srgbClr val="85C8F0">
                  <a:alpha val="100000"/>
                </a:srgbClr>
              </a:gs>
              <a:gs pos="100000">
                <a:srgbClr val="A690FC">
                  <a:alpha val="100000"/>
                </a:srgbClr>
              </a:gs>
            </a:gsLst>
            <a:lin ang="2700000"/>
          </a:gradFill>
        </p:spPr>
        <p:txBody>
          <a:bodyPr/>
          <a:lstStyle/>
          <a:p>
            <a:endParaRPr lang="he-IL"/>
          </a:p>
        </p:txBody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id="{51EF4B94-AB6E-25D2-B2C5-03F7A4267612}"/>
              </a:ext>
            </a:extLst>
          </p:cNvPr>
          <p:cNvSpPr txBox="1"/>
          <p:nvPr/>
        </p:nvSpPr>
        <p:spPr>
          <a:xfrm>
            <a:off x="7163611" y="7488420"/>
            <a:ext cx="249697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/>
                <a:ea typeface="Assistant"/>
                <a:cs typeface="Assistant"/>
                <a:sym typeface="Assistant"/>
              </a:rPr>
              <a:t>Blunt Resistance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C2A0C18-4D32-8094-3CEC-C5F22ADB9C2F}"/>
              </a:ext>
            </a:extLst>
          </p:cNvPr>
          <p:cNvSpPr txBox="1"/>
          <p:nvPr/>
        </p:nvSpPr>
        <p:spPr>
          <a:xfrm>
            <a:off x="416688" y="9430702"/>
            <a:ext cx="655824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878488"/>
                </a:solidFill>
                <a:latin typeface="Assistant"/>
                <a:cs typeface="Assistant"/>
              </a:rPr>
              <a:t>Data on file (Laboratory test for evaluating resistance to blunting)</a:t>
            </a:r>
          </a:p>
        </p:txBody>
      </p:sp>
      <p:pic>
        <p:nvPicPr>
          <p:cNvPr id="2" name="Google Shape;205;g2dd763f48d7_0_30">
            <a:extLst>
              <a:ext uri="{FF2B5EF4-FFF2-40B4-BE49-F238E27FC236}">
                <a16:creationId xmlns:a16="http://schemas.microsoft.com/office/drawing/2014/main" id="{1FB003DB-A6F1-7820-E938-75F60B446BC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1054" t="8739" r="5418"/>
          <a:stretch/>
        </p:blipFill>
        <p:spPr>
          <a:xfrm>
            <a:off x="2325624" y="4416937"/>
            <a:ext cx="2471463" cy="14230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Google Shape;207;g2dd763f48d7_0_30">
            <a:extLst>
              <a:ext uri="{FF2B5EF4-FFF2-40B4-BE49-F238E27FC236}">
                <a16:creationId xmlns:a16="http://schemas.microsoft.com/office/drawing/2014/main" id="{552EC2A6-9292-C174-2EBA-FB7EF54D3F2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11779" t="8706" r="7047"/>
          <a:stretch/>
        </p:blipFill>
        <p:spPr>
          <a:xfrm>
            <a:off x="5202088" y="4433339"/>
            <a:ext cx="2401780" cy="14235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4D583E5-4866-95F6-D0EB-5F7524523AE7}"/>
              </a:ext>
            </a:extLst>
          </p:cNvPr>
          <p:cNvSpPr txBox="1"/>
          <p:nvPr/>
        </p:nvSpPr>
        <p:spPr>
          <a:xfrm>
            <a:off x="11181329" y="8484570"/>
            <a:ext cx="490284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>
                <a:solidFill>
                  <a:schemeClr val="tx1">
                    <a:lumMod val="65000"/>
                    <a:lumOff val="35000"/>
                  </a:schemeClr>
                </a:solidFill>
                <a:latin typeface="Assistant" pitchFamily="2" charset="-79"/>
                <a:cs typeface="Assistant" pitchFamily="2" charset="-79"/>
              </a:rPr>
              <a:t>The impact of blunting: </a:t>
            </a:r>
          </a:p>
          <a:p>
            <a:pPr algn="ctr"/>
            <a:r>
              <a:rPr lang="en-US" sz="2200">
                <a:solidFill>
                  <a:schemeClr val="tx1">
                    <a:lumMod val="65000"/>
                    <a:lumOff val="35000"/>
                  </a:schemeClr>
                </a:solidFill>
                <a:latin typeface="Assistant" pitchFamily="2" charset="-79"/>
                <a:cs typeface="Assistant" pitchFamily="2" charset="-79"/>
              </a:rPr>
              <a:t>Increased pain, tissue damage, unpredictable material absorption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8C8222-2B06-7DDE-94E7-D213795873D3}"/>
              </a:ext>
            </a:extLst>
          </p:cNvPr>
          <p:cNvSpPr txBox="1"/>
          <p:nvPr/>
        </p:nvSpPr>
        <p:spPr>
          <a:xfrm>
            <a:off x="11424507" y="2297507"/>
            <a:ext cx="3374967" cy="49244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600" b="1">
                <a:solidFill>
                  <a:srgbClr val="3960A1"/>
                </a:solidFill>
                <a:latin typeface="Assistant" pitchFamily="2" charset="-79"/>
                <a:cs typeface="Assistant" pitchFamily="2" charset="-79"/>
              </a:rPr>
              <a:t>Stainless Steel Needle</a:t>
            </a:r>
            <a:endParaRPr lang="he-IL" sz="2600" b="1">
              <a:solidFill>
                <a:srgbClr val="3960A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EB20F9F-72CD-5B5C-632A-8CBD4F453422}"/>
              </a:ext>
            </a:extLst>
          </p:cNvPr>
          <p:cNvSpPr/>
          <p:nvPr/>
        </p:nvSpPr>
        <p:spPr>
          <a:xfrm>
            <a:off x="11049104" y="8164865"/>
            <a:ext cx="5071436" cy="1851630"/>
          </a:xfrm>
          <a:prstGeom prst="ellipse">
            <a:avLst/>
          </a:prstGeom>
          <a:noFill/>
          <a:ln>
            <a:solidFill>
              <a:srgbClr val="87C3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17871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D51D88-28E3-408D-953B-BAFF22467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1820B86C-E0C2-7A64-969C-5A072960F1E8}"/>
              </a:ext>
            </a:extLst>
          </p:cNvPr>
          <p:cNvGrpSpPr>
            <a:grpSpLocks noChangeAspect="1"/>
          </p:cNvGrpSpPr>
          <p:nvPr/>
        </p:nvGrpSpPr>
        <p:grpSpPr>
          <a:xfrm>
            <a:off x="6840821" y="2417187"/>
            <a:ext cx="4099030" cy="4099030"/>
            <a:chOff x="0" y="0"/>
            <a:chExt cx="6350000" cy="6350000"/>
          </a:xfrm>
        </p:grpSpPr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3C64820D-86FE-7C8B-476C-B4C1B6B31DC7}"/>
                </a:ext>
              </a:extLst>
            </p:cNvPr>
            <p:cNvSpPr/>
            <p:nvPr/>
          </p:nvSpPr>
          <p:spPr>
            <a:xfrm>
              <a:off x="655320" y="655320"/>
              <a:ext cx="5039360" cy="5039360"/>
            </a:xfrm>
            <a:custGeom>
              <a:avLst/>
              <a:gdLst/>
              <a:ahLst/>
              <a:cxnLst/>
              <a:rect l="l" t="t" r="r" b="b"/>
              <a:pathLst>
                <a:path w="5039360" h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3"/>
              <a:stretch>
                <a:fillRect l="-25136" r="-25136"/>
              </a:stretch>
            </a:blipFill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070C0A7E-5A53-41D7-6C1E-81C6C69937D5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gradFill rotWithShape="1">
              <a:gsLst>
                <a:gs pos="0">
                  <a:srgbClr val="85C8F0">
                    <a:alpha val="100000"/>
                  </a:srgbClr>
                </a:gs>
                <a:gs pos="100000">
                  <a:srgbClr val="A690FC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 noProof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0A6F4E3-67C0-CE93-DD87-2D339F6CFFF2}"/>
              </a:ext>
            </a:extLst>
          </p:cNvPr>
          <p:cNvGrpSpPr>
            <a:grpSpLocks noChangeAspect="1"/>
          </p:cNvGrpSpPr>
          <p:nvPr/>
        </p:nvGrpSpPr>
        <p:grpSpPr>
          <a:xfrm>
            <a:off x="8874944" y="6118766"/>
            <a:ext cx="2362706" cy="2362706"/>
            <a:chOff x="0" y="0"/>
            <a:chExt cx="6350000" cy="6350000"/>
          </a:xfrm>
        </p:grpSpPr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BE025B2E-5BA4-1409-6A75-3FB8A90C174F}"/>
                </a:ext>
              </a:extLst>
            </p:cNvPr>
            <p:cNvSpPr/>
            <p:nvPr/>
          </p:nvSpPr>
          <p:spPr>
            <a:xfrm>
              <a:off x="655320" y="655320"/>
              <a:ext cx="5039360" cy="5039360"/>
            </a:xfrm>
            <a:custGeom>
              <a:avLst/>
              <a:gdLst/>
              <a:ahLst/>
              <a:cxnLst/>
              <a:rect l="l" t="t" r="r" b="b"/>
              <a:pathLst>
                <a:path w="5039360" h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4"/>
              <a:stretch>
                <a:fillRect l="-24999" r="-25000"/>
              </a:stretch>
            </a:blipFill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426AEFA9-9AEB-2496-4960-7269A7F45E20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gradFill rotWithShape="1">
              <a:gsLst>
                <a:gs pos="0">
                  <a:srgbClr val="85C8F0">
                    <a:alpha val="100000"/>
                  </a:srgbClr>
                </a:gs>
                <a:gs pos="100000">
                  <a:srgbClr val="A690FC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 noProof="0"/>
            </a:p>
          </p:txBody>
        </p:sp>
      </p:grpSp>
      <p:sp>
        <p:nvSpPr>
          <p:cNvPr id="44" name="Google Shape;108;p20">
            <a:extLst>
              <a:ext uri="{FF2B5EF4-FFF2-40B4-BE49-F238E27FC236}">
                <a16:creationId xmlns:a16="http://schemas.microsoft.com/office/drawing/2014/main" id="{E47A9753-8B6E-4A19-31A2-B69F1DADAC37}"/>
              </a:ext>
            </a:extLst>
          </p:cNvPr>
          <p:cNvSpPr txBox="1">
            <a:spLocks/>
          </p:cNvSpPr>
          <p:nvPr/>
        </p:nvSpPr>
        <p:spPr>
          <a:xfrm>
            <a:off x="732029" y="400274"/>
            <a:ext cx="6760878" cy="1509097"/>
          </a:xfrm>
          <a:prstGeom prst="rect">
            <a:avLst/>
          </a:prstGeom>
        </p:spPr>
        <p:txBody>
          <a:bodyPr spcFirstLastPara="1" wrap="square" lIns="137138" tIns="137138" rIns="137138" bIns="137138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noProof="0">
                <a:solidFill>
                  <a:srgbClr val="737373"/>
                </a:solidFill>
                <a:latin typeface="Assistant" pitchFamily="2" charset="-79"/>
                <a:ea typeface="+mn-ea"/>
                <a:cs typeface="Assistant" pitchFamily="2" charset="-79"/>
              </a:rPr>
              <a:t>Aesthetic and Dermatologic Applications</a:t>
            </a:r>
          </a:p>
        </p:txBody>
      </p:sp>
      <p:sp>
        <p:nvSpPr>
          <p:cNvPr id="45" name="Google Shape;108;p20">
            <a:extLst>
              <a:ext uri="{FF2B5EF4-FFF2-40B4-BE49-F238E27FC236}">
                <a16:creationId xmlns:a16="http://schemas.microsoft.com/office/drawing/2014/main" id="{614B8A82-6A2D-26B6-5290-CB9267ADA236}"/>
              </a:ext>
            </a:extLst>
          </p:cNvPr>
          <p:cNvSpPr txBox="1">
            <a:spLocks/>
          </p:cNvSpPr>
          <p:nvPr/>
        </p:nvSpPr>
        <p:spPr>
          <a:xfrm>
            <a:off x="12469462" y="503682"/>
            <a:ext cx="3420376" cy="879808"/>
          </a:xfrm>
          <a:prstGeom prst="rect">
            <a:avLst/>
          </a:prstGeom>
        </p:spPr>
        <p:txBody>
          <a:bodyPr spcFirstLastPara="1" wrap="square" lIns="137138" tIns="137138" rIns="137138" bIns="137138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b="1" noProof="0">
                <a:solidFill>
                  <a:srgbClr val="737373"/>
                </a:solidFill>
                <a:latin typeface="Assistant" pitchFamily="2" charset="-79"/>
                <a:ea typeface="+mn-ea"/>
                <a:cs typeface="Assistant" pitchFamily="2" charset="-79"/>
              </a:rPr>
              <a:t>Substances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6282360-0596-4A9B-A169-1EA1A0D7FEE9}"/>
              </a:ext>
            </a:extLst>
          </p:cNvPr>
          <p:cNvSpPr txBox="1"/>
          <p:nvPr/>
        </p:nvSpPr>
        <p:spPr>
          <a:xfrm>
            <a:off x="505075" y="9740929"/>
            <a:ext cx="46786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7168" defTabSz="1371600">
              <a:buClr>
                <a:srgbClr val="0D0D0D"/>
              </a:buClr>
              <a:buSzPct val="100000"/>
            </a:pPr>
            <a:r>
              <a:rPr lang="en-US" sz="2000" noProof="0">
                <a:solidFill>
                  <a:prstClr val="black">
                    <a:lumMod val="65000"/>
                    <a:lumOff val="35000"/>
                  </a:prstClr>
                </a:solidFill>
                <a:latin typeface="Assistant" pitchFamily="2" charset="-79"/>
                <a:cs typeface="Assistant" pitchFamily="2" charset="-79"/>
              </a:rPr>
              <a:t>* Local Regulatory Approval Dependent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1AB7236-83D8-83CB-24BD-F30BFA5CDA5C}"/>
              </a:ext>
            </a:extLst>
          </p:cNvPr>
          <p:cNvGrpSpPr/>
          <p:nvPr/>
        </p:nvGrpSpPr>
        <p:grpSpPr>
          <a:xfrm>
            <a:off x="961403" y="2005310"/>
            <a:ext cx="5688718" cy="7417415"/>
            <a:chOff x="1067934" y="2355146"/>
            <a:chExt cx="5688718" cy="7417415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53889D6-E9FC-BF4A-5E04-28EEAE086472}"/>
                </a:ext>
              </a:extLst>
            </p:cNvPr>
            <p:cNvSpPr txBox="1"/>
            <p:nvPr/>
          </p:nvSpPr>
          <p:spPr>
            <a:xfrm>
              <a:off x="1067934" y="2355146"/>
              <a:ext cx="5688718" cy="74174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371600"/>
              <a:r>
                <a:rPr lang="en-US" sz="3000" b="1" noProof="0">
                  <a:solidFill>
                    <a:srgbClr val="3960A1"/>
                  </a:solidFill>
                  <a:latin typeface="Assistant" pitchFamily="2" charset="-79"/>
                  <a:ea typeface="Lato" panose="020F0502020204030203" pitchFamily="34" charset="0"/>
                  <a:cs typeface="Assistant" pitchFamily="2" charset="-79"/>
                </a:rPr>
                <a:t>Aesthetics &amp; Dermatology</a:t>
              </a:r>
            </a:p>
            <a:p>
              <a:pPr lvl="1">
                <a:buClr>
                  <a:schemeClr val="dk2"/>
                </a:buClr>
                <a:buSzPts val="1800"/>
              </a:pPr>
              <a:r>
                <a:rPr lang="en-US" sz="260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ssistant"/>
                  <a:cs typeface="Assistant"/>
                </a:rPr>
                <a:t>Skin rejuvenation</a:t>
              </a:r>
            </a:p>
            <a:p>
              <a:pPr lvl="1">
                <a:buClr>
                  <a:schemeClr val="dk2"/>
                </a:buClr>
                <a:buSzPts val="1800"/>
              </a:pPr>
              <a:r>
                <a:rPr lang="en-US" sz="260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ssistant"/>
                  <a:cs typeface="Assistant"/>
                </a:rPr>
                <a:t>Mesotherapy</a:t>
              </a:r>
            </a:p>
            <a:p>
              <a:pPr lvl="1">
                <a:buClr>
                  <a:schemeClr val="dk2"/>
                </a:buClr>
                <a:buSzPts val="1800"/>
              </a:pPr>
              <a:r>
                <a:rPr lang="en-US" sz="260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ssistant"/>
                  <a:cs typeface="Assistant"/>
                </a:rPr>
                <a:t>Lips hydration</a:t>
              </a:r>
            </a:p>
            <a:p>
              <a:pPr lvl="1">
                <a:buClr>
                  <a:schemeClr val="dk2"/>
                </a:buClr>
                <a:buSzPts val="1800"/>
              </a:pPr>
              <a:r>
                <a:rPr lang="en-US" sz="260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ssistant"/>
                  <a:cs typeface="Assistant"/>
                </a:rPr>
                <a:t>Scar revision</a:t>
              </a:r>
            </a:p>
            <a:p>
              <a:pPr lvl="1">
                <a:buClr>
                  <a:schemeClr val="dk2"/>
                </a:buClr>
                <a:buSzPts val="1800"/>
              </a:pPr>
              <a:r>
                <a:rPr lang="en-US" sz="260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ssistant"/>
                  <a:cs typeface="Assistant"/>
                </a:rPr>
                <a:t>Strech marks</a:t>
              </a:r>
            </a:p>
            <a:p>
              <a:pPr lvl="1">
                <a:buClr>
                  <a:schemeClr val="dk2"/>
                </a:buClr>
                <a:buSzPts val="1800"/>
              </a:pPr>
              <a:r>
                <a:rPr lang="en-US" sz="260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ssistant"/>
                  <a:cs typeface="Assistant"/>
                </a:rPr>
                <a:t>Axillary hyperhidrosis</a:t>
              </a:r>
            </a:p>
            <a:p>
              <a:pPr lvl="1">
                <a:buClr>
                  <a:schemeClr val="dk2"/>
                </a:buClr>
                <a:buSzPts val="1800"/>
              </a:pPr>
              <a:r>
                <a:rPr lang="en-US" sz="260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ssistant"/>
                  <a:cs typeface="Assistant"/>
                </a:rPr>
                <a:t>Rosacea </a:t>
              </a:r>
            </a:p>
            <a:p>
              <a:pPr lvl="1">
                <a:buClr>
                  <a:schemeClr val="dk2"/>
                </a:buClr>
                <a:buSzPts val="1800"/>
              </a:pPr>
              <a:r>
                <a:rPr lang="en-US" sz="260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ssistant"/>
                  <a:cs typeface="Assistant"/>
                </a:rPr>
                <a:t>Hyperpigmentation</a:t>
              </a:r>
            </a:p>
            <a:p>
              <a:pPr defTabSz="1371600"/>
              <a:endParaRPr lang="en-US" sz="2600" b="1" noProof="0">
                <a:solidFill>
                  <a:schemeClr val="bg1">
                    <a:lumMod val="50000"/>
                  </a:schemeClr>
                </a:solidFill>
                <a:latin typeface="Assistant" pitchFamily="2" charset="-79"/>
                <a:ea typeface="Lato" panose="020F0502020204030203" pitchFamily="34" charset="0"/>
                <a:cs typeface="Assistant" pitchFamily="2" charset="-79"/>
              </a:endParaRPr>
            </a:p>
            <a:p>
              <a:pPr defTabSz="1371600"/>
              <a:r>
                <a:rPr lang="en-US" sz="3000" b="1" noProof="0">
                  <a:solidFill>
                    <a:srgbClr val="3960A1"/>
                  </a:solidFill>
                  <a:latin typeface="Assistant" pitchFamily="2" charset="-79"/>
                  <a:ea typeface="Lato" panose="020F0502020204030203" pitchFamily="34" charset="0"/>
                  <a:cs typeface="Assistant" pitchFamily="2" charset="-79"/>
                </a:rPr>
                <a:t>Hair restoration</a:t>
              </a:r>
            </a:p>
            <a:p>
              <a:pPr lvl="1">
                <a:buClr>
                  <a:schemeClr val="dk2"/>
                </a:buClr>
                <a:buSzPts val="1800"/>
              </a:pPr>
              <a:r>
                <a:rPr lang="en-US" sz="260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ssistant"/>
                  <a:cs typeface="Assistant"/>
                </a:rPr>
                <a:t>Hair restoration (MJ800)</a:t>
              </a:r>
            </a:p>
            <a:p>
              <a:pPr lvl="1">
                <a:buClr>
                  <a:schemeClr val="dk2"/>
                </a:buClr>
                <a:buSzPts val="1800"/>
              </a:pPr>
              <a:r>
                <a:rPr lang="en-US" sz="260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ssistant"/>
                  <a:cs typeface="Assistant"/>
                </a:rPr>
                <a:t>Eyebrow restoration</a:t>
              </a:r>
            </a:p>
            <a:p>
              <a:pPr defTabSz="1371600"/>
              <a:endParaRPr lang="en-US" sz="2600" noProof="0">
                <a:solidFill>
                  <a:schemeClr val="bg1">
                    <a:lumMod val="50000"/>
                  </a:schemeClr>
                </a:solidFill>
                <a:latin typeface="Assistant" pitchFamily="2" charset="-79"/>
                <a:ea typeface="Lato" panose="020F0502020204030203" pitchFamily="34" charset="0"/>
                <a:cs typeface="Assistant" pitchFamily="2" charset="-79"/>
              </a:endParaRPr>
            </a:p>
            <a:p>
              <a:pPr defTabSz="1371600"/>
              <a:r>
                <a:rPr lang="en-US" sz="3000" b="1" noProof="0">
                  <a:solidFill>
                    <a:srgbClr val="3960A1"/>
                  </a:solidFill>
                  <a:latin typeface="Assistant" pitchFamily="2" charset="-79"/>
                  <a:ea typeface="Lato" panose="020F0502020204030203" pitchFamily="34" charset="0"/>
                  <a:cs typeface="Assistant" pitchFamily="2" charset="-79"/>
                </a:rPr>
                <a:t>Local anesthesia</a:t>
              </a:r>
            </a:p>
            <a:p>
              <a:pPr lvl="1">
                <a:buClr>
                  <a:schemeClr val="dk2"/>
                </a:buClr>
                <a:buSzPts val="1800"/>
              </a:pPr>
              <a:r>
                <a:rPr lang="en-US" sz="260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ssistant"/>
                  <a:cs typeface="Assistant"/>
                </a:rPr>
                <a:t>Before invasive procedures (biopsy, abscess drainage, cannula insertion)</a:t>
              </a:r>
            </a:p>
            <a:p>
              <a:pPr lvl="1" defTabSz="1371600"/>
              <a:r>
                <a:rPr lang="en-US" sz="260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ssistant"/>
                  <a:cs typeface="Assistant"/>
                </a:rPr>
                <a:t>Before treatment with EBD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DB8A96F7-1648-1590-135D-46D49D9BD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6373" y="2942403"/>
              <a:ext cx="298450" cy="298450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B80389CF-176B-2824-0648-79D1986E5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11190" y="5311487"/>
              <a:ext cx="298450" cy="298450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8D765D14-2FFF-E520-4884-45FC7ECE1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11190" y="4912165"/>
              <a:ext cx="298450" cy="298450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5567A95B-60E1-49B8-1A1B-83AEDAAEE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6373" y="4523543"/>
              <a:ext cx="298450" cy="298450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6E70F103-5090-C095-54C3-309883B3E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6373" y="4119050"/>
              <a:ext cx="298450" cy="298450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92771591-2461-1941-1927-86934B66E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6373" y="3733522"/>
              <a:ext cx="298450" cy="298450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81544D53-5693-ACF2-D64F-B18085E1E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6373" y="3346536"/>
              <a:ext cx="298450" cy="298450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7AD3E8A0-A652-4600-275E-EA1226DAD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11190" y="7334012"/>
              <a:ext cx="298450" cy="298450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2C0CBE17-339B-1139-E1F4-53C7AA760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11190" y="6969926"/>
              <a:ext cx="298450" cy="298450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303261C8-7EB3-35A5-88D4-30400FD44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11190" y="9364366"/>
              <a:ext cx="298450" cy="298450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D6E92181-28A3-30EE-64C9-125748674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11190" y="8617801"/>
              <a:ext cx="298450" cy="298450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AA11FC6E-F794-CE97-E96B-1793E9ED4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6373" y="5686137"/>
              <a:ext cx="298450" cy="298450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076CCE2-FE4B-D54D-49A5-27D11D15B860}"/>
              </a:ext>
            </a:extLst>
          </p:cNvPr>
          <p:cNvGrpSpPr/>
          <p:nvPr/>
        </p:nvGrpSpPr>
        <p:grpSpPr>
          <a:xfrm>
            <a:off x="12469462" y="1923405"/>
            <a:ext cx="5545393" cy="8217634"/>
            <a:chOff x="12442314" y="2059785"/>
            <a:chExt cx="5545393" cy="8217634"/>
          </a:xfrm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B5B312A4-ED6F-F7F5-8A31-F6DB21D7DECC}"/>
                </a:ext>
              </a:extLst>
            </p:cNvPr>
            <p:cNvSpPr/>
            <p:nvPr/>
          </p:nvSpPr>
          <p:spPr>
            <a:xfrm>
              <a:off x="17259300" y="9360563"/>
              <a:ext cx="720386" cy="720386"/>
            </a:xfrm>
            <a:custGeom>
              <a:avLst/>
              <a:gdLst/>
              <a:ahLst/>
              <a:cxnLst/>
              <a:rect l="l" t="t" r="r" b="b"/>
              <a:pathLst>
                <a:path w="720386" h="720386">
                  <a:moveTo>
                    <a:pt x="0" y="0"/>
                  </a:moveTo>
                  <a:lnTo>
                    <a:pt x="720386" y="0"/>
                  </a:lnTo>
                  <a:lnTo>
                    <a:pt x="720386" y="720386"/>
                  </a:lnTo>
                  <a:lnTo>
                    <a:pt x="0" y="7203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A45F057-5818-07FD-D447-3FB5C3FBD8F1}"/>
                </a:ext>
              </a:extLst>
            </p:cNvPr>
            <p:cNvSpPr txBox="1"/>
            <p:nvPr/>
          </p:nvSpPr>
          <p:spPr>
            <a:xfrm>
              <a:off x="12442314" y="2059785"/>
              <a:ext cx="5545393" cy="82176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371600"/>
              <a:r>
                <a:rPr lang="en-US" sz="3000" b="1" noProof="0">
                  <a:solidFill>
                    <a:srgbClr val="A5A0FC"/>
                  </a:solidFill>
                  <a:latin typeface="Assistant" pitchFamily="2" charset="-79"/>
                  <a:ea typeface="Lato" panose="020F0502020204030203" pitchFamily="34" charset="0"/>
                  <a:cs typeface="Assistant" pitchFamily="2" charset="-79"/>
                </a:rPr>
                <a:t>Aesthetics &amp; Dermatology</a:t>
              </a:r>
            </a:p>
            <a:p>
              <a:pPr lvl="1" defTabSz="1371600"/>
              <a:r>
                <a:rPr lang="en-US" sz="260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ssistant"/>
                  <a:cs typeface="Assistant"/>
                </a:rPr>
                <a:t>Skin boosters (non-cross-linked HA)</a:t>
              </a:r>
            </a:p>
            <a:p>
              <a:pPr lvl="1" defTabSz="1371600"/>
              <a:r>
                <a:rPr lang="en-US" sz="260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ssistant"/>
                  <a:cs typeface="Assistant"/>
                </a:rPr>
                <a:t>Mesotherapy cocktails</a:t>
              </a:r>
            </a:p>
            <a:p>
              <a:pPr lvl="1" defTabSz="1371600"/>
              <a:r>
                <a:rPr lang="en-US" sz="260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ssistant"/>
                  <a:cs typeface="Assistant"/>
                </a:rPr>
                <a:t>PRP</a:t>
              </a:r>
            </a:p>
            <a:p>
              <a:pPr lvl="1" defTabSz="1371600"/>
              <a:r>
                <a:rPr lang="en-US" sz="260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ssistant"/>
                  <a:cs typeface="Assistant"/>
                </a:rPr>
                <a:t>IPRF</a:t>
              </a:r>
            </a:p>
            <a:p>
              <a:pPr lvl="1" defTabSz="1371600"/>
              <a:r>
                <a:rPr lang="en-US" sz="260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ssistant"/>
                  <a:cs typeface="Assistant"/>
                </a:rPr>
                <a:t>PN &amp; PDRN</a:t>
              </a:r>
            </a:p>
            <a:p>
              <a:pPr lvl="1" defTabSz="1371600"/>
              <a:r>
                <a:rPr lang="en-US" sz="260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ssistant"/>
                  <a:cs typeface="Assistant"/>
                </a:rPr>
                <a:t>Corticosteroids</a:t>
              </a:r>
            </a:p>
            <a:p>
              <a:pPr lvl="1" defTabSz="1371600"/>
              <a:r>
                <a:rPr lang="en-US" sz="260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ssistant"/>
                  <a:cs typeface="Assistant"/>
                </a:rPr>
                <a:t>5FU</a:t>
              </a:r>
            </a:p>
            <a:p>
              <a:pPr lvl="1" defTabSz="1371600"/>
              <a:r>
                <a:rPr lang="en-US" sz="260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ssistant"/>
                  <a:cs typeface="Assistant"/>
                </a:rPr>
                <a:t>Botulinum Toxin (Microtoxin &amp; hyperhidrosis)</a:t>
              </a:r>
            </a:p>
            <a:p>
              <a:pPr defTabSz="1371600"/>
              <a:endParaRPr lang="en-US" sz="1600" noProof="0">
                <a:solidFill>
                  <a:schemeClr val="tx1">
                    <a:lumMod val="65000"/>
                    <a:lumOff val="35000"/>
                  </a:schemeClr>
                </a:solidFill>
                <a:latin typeface="Assistant"/>
                <a:cs typeface="Assistant"/>
              </a:endParaRPr>
            </a:p>
            <a:p>
              <a:pPr defTabSz="1371600"/>
              <a:r>
                <a:rPr lang="en-US" sz="3000" b="1" noProof="0">
                  <a:solidFill>
                    <a:srgbClr val="A5A0FC"/>
                  </a:solidFill>
                  <a:latin typeface="Assistant" pitchFamily="2" charset="-79"/>
                  <a:ea typeface="Lato" panose="020F0502020204030203" pitchFamily="34" charset="0"/>
                  <a:cs typeface="Assistant" pitchFamily="2" charset="-79"/>
                </a:rPr>
                <a:t>Hair restoration</a:t>
              </a:r>
            </a:p>
            <a:p>
              <a:pPr lvl="1" defTabSz="1371600"/>
              <a:r>
                <a:rPr lang="en-US" sz="260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ssistant"/>
                  <a:cs typeface="Assistant"/>
                </a:rPr>
                <a:t>PRP </a:t>
              </a:r>
            </a:p>
            <a:p>
              <a:pPr lvl="1" defTabSz="1371600"/>
              <a:r>
                <a:rPr lang="en-US" sz="260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ssistant"/>
                  <a:cs typeface="Assistant"/>
                </a:rPr>
                <a:t>IPRF</a:t>
              </a:r>
            </a:p>
            <a:p>
              <a:pPr lvl="1" defTabSz="1371600"/>
              <a:r>
                <a:rPr lang="en-US" sz="260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ssistant"/>
                  <a:cs typeface="Assistant"/>
                </a:rPr>
                <a:t>Hair restoration formulas</a:t>
              </a:r>
            </a:p>
            <a:p>
              <a:pPr lvl="1" defTabSz="1371600"/>
              <a:r>
                <a:rPr lang="en-US" sz="260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ssistant"/>
                  <a:cs typeface="Assistant"/>
                </a:rPr>
                <a:t>Dutasteride </a:t>
              </a:r>
            </a:p>
            <a:p>
              <a:pPr lvl="1" defTabSz="1371600"/>
              <a:r>
                <a:rPr lang="en-US" sz="260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ssistant"/>
                  <a:cs typeface="Assistant"/>
                </a:rPr>
                <a:t>Minoxidil</a:t>
              </a:r>
            </a:p>
            <a:p>
              <a:pPr defTabSz="1371600"/>
              <a:endParaRPr lang="en-US" sz="1400" noProof="0">
                <a:solidFill>
                  <a:schemeClr val="tx1">
                    <a:lumMod val="65000"/>
                    <a:lumOff val="35000"/>
                  </a:schemeClr>
                </a:solidFill>
                <a:latin typeface="Assistant"/>
                <a:cs typeface="Assistant"/>
              </a:endParaRPr>
            </a:p>
            <a:p>
              <a:pPr defTabSz="1371600"/>
              <a:r>
                <a:rPr lang="en-US" sz="3000" b="1" noProof="0">
                  <a:solidFill>
                    <a:srgbClr val="A5A0FC"/>
                  </a:solidFill>
                  <a:latin typeface="Assistant" pitchFamily="2" charset="-79"/>
                  <a:ea typeface="Lato" panose="020F0502020204030203" pitchFamily="34" charset="0"/>
                  <a:cs typeface="Assistant" pitchFamily="2" charset="-79"/>
                </a:rPr>
                <a:t>Local anesthesia</a:t>
              </a:r>
            </a:p>
            <a:p>
              <a:pPr lvl="1" defTabSz="1371600"/>
              <a:r>
                <a:rPr lang="en-US" sz="260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ssistant"/>
                  <a:cs typeface="Assistant"/>
                </a:rPr>
                <a:t>Lidocaine</a:t>
              </a:r>
            </a:p>
          </p:txBody>
        </p:sp>
        <p:pic>
          <p:nvPicPr>
            <p:cNvPr id="65" name="Picture 64" descr="A white triangle with a keyhole&#10;&#10;AI-generated content may be incorrect.">
              <a:extLst>
                <a:ext uri="{FF2B5EF4-FFF2-40B4-BE49-F238E27FC236}">
                  <a16:creationId xmlns:a16="http://schemas.microsoft.com/office/drawing/2014/main" id="{160F5F42-F949-1CB8-6604-F35707CC7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543903" y="2628900"/>
              <a:ext cx="257697" cy="257697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66" name="Picture 65" descr="A white triangle with a keyhole&#10;&#10;AI-generated content may be incorrect.">
              <a:extLst>
                <a:ext uri="{FF2B5EF4-FFF2-40B4-BE49-F238E27FC236}">
                  <a16:creationId xmlns:a16="http://schemas.microsoft.com/office/drawing/2014/main" id="{1DEA2E6B-F32F-77C4-3B42-9A068A324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543903" y="3010738"/>
              <a:ext cx="257697" cy="257697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67" name="Picture 66" descr="A white triangle with a keyhole&#10;&#10;AI-generated content may be incorrect.">
              <a:extLst>
                <a:ext uri="{FF2B5EF4-FFF2-40B4-BE49-F238E27FC236}">
                  <a16:creationId xmlns:a16="http://schemas.microsoft.com/office/drawing/2014/main" id="{F30B6C2E-3A93-EFDD-08AC-4DE40E318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543903" y="3391594"/>
              <a:ext cx="257697" cy="257697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68" name="Picture 67" descr="A white triangle with a keyhole&#10;&#10;AI-generated content may be incorrect.">
              <a:extLst>
                <a:ext uri="{FF2B5EF4-FFF2-40B4-BE49-F238E27FC236}">
                  <a16:creationId xmlns:a16="http://schemas.microsoft.com/office/drawing/2014/main" id="{29862879-EFAF-4374-8BBB-32F230CA4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542368" y="3771900"/>
              <a:ext cx="257697" cy="257697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69" name="Picture 68" descr="A white triangle with a keyhole&#10;&#10;AI-generated content may be incorrect.">
              <a:extLst>
                <a:ext uri="{FF2B5EF4-FFF2-40B4-BE49-F238E27FC236}">
                  <a16:creationId xmlns:a16="http://schemas.microsoft.com/office/drawing/2014/main" id="{066ACBF7-01D9-3EDF-3D7B-020E6466D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542368" y="5015696"/>
              <a:ext cx="257697" cy="257697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70" name="Picture 69" descr="A white triangle with a keyhole&#10;&#10;AI-generated content may be incorrect.">
              <a:extLst>
                <a:ext uri="{FF2B5EF4-FFF2-40B4-BE49-F238E27FC236}">
                  <a16:creationId xmlns:a16="http://schemas.microsoft.com/office/drawing/2014/main" id="{FD6532A2-A6DE-7228-333E-C3747A07E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542368" y="4603082"/>
              <a:ext cx="257697" cy="257697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71" name="Picture 70" descr="A white triangle with a keyhole&#10;&#10;AI-generated content may be incorrect.">
              <a:extLst>
                <a:ext uri="{FF2B5EF4-FFF2-40B4-BE49-F238E27FC236}">
                  <a16:creationId xmlns:a16="http://schemas.microsoft.com/office/drawing/2014/main" id="{CD810FFA-FD40-96DB-85FB-384FCA84D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533835" y="4190468"/>
              <a:ext cx="257697" cy="257697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72" name="Picture 71" descr="A white triangle with a keyhole&#10;&#10;AI-generated content may be incorrect.">
              <a:extLst>
                <a:ext uri="{FF2B5EF4-FFF2-40B4-BE49-F238E27FC236}">
                  <a16:creationId xmlns:a16="http://schemas.microsoft.com/office/drawing/2014/main" id="{4E44C714-FA67-9197-7568-E344AADDF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533834" y="6895037"/>
              <a:ext cx="257697" cy="257697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73" name="Picture 72" descr="A white triangle with a keyhole&#10;&#10;AI-generated content may be incorrect.">
              <a:extLst>
                <a:ext uri="{FF2B5EF4-FFF2-40B4-BE49-F238E27FC236}">
                  <a16:creationId xmlns:a16="http://schemas.microsoft.com/office/drawing/2014/main" id="{2DB4373E-FACA-B1CD-275A-7D064BEAE3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542368" y="5836138"/>
              <a:ext cx="257697" cy="257697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74" name="Picture 73" descr="A white triangle with a keyhole&#10;&#10;AI-generated content may be incorrect.">
              <a:extLst>
                <a:ext uri="{FF2B5EF4-FFF2-40B4-BE49-F238E27FC236}">
                  <a16:creationId xmlns:a16="http://schemas.microsoft.com/office/drawing/2014/main" id="{F22054E7-F813-B26E-C1E7-710B6511D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533835" y="5462317"/>
              <a:ext cx="257697" cy="257697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75" name="Picture 74" descr="A white triangle with a keyhole&#10;&#10;AI-generated content may be incorrect.">
              <a:extLst>
                <a:ext uri="{FF2B5EF4-FFF2-40B4-BE49-F238E27FC236}">
                  <a16:creationId xmlns:a16="http://schemas.microsoft.com/office/drawing/2014/main" id="{F46B0073-72D2-84F0-B9FA-13E0F21B3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542368" y="7307651"/>
              <a:ext cx="257697" cy="257697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76" name="Picture 75" descr="A white triangle with a keyhole&#10;&#10;AI-generated content may be incorrect.">
              <a:extLst>
                <a:ext uri="{FF2B5EF4-FFF2-40B4-BE49-F238E27FC236}">
                  <a16:creationId xmlns:a16="http://schemas.microsoft.com/office/drawing/2014/main" id="{28E0D5DB-D3E5-5C96-3373-A86BBECB0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514315" y="7658100"/>
              <a:ext cx="257697" cy="257697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77" name="Picture 76" descr="A white triangle with a keyhole&#10;&#10;AI-generated content may be incorrect.">
              <a:extLst>
                <a:ext uri="{FF2B5EF4-FFF2-40B4-BE49-F238E27FC236}">
                  <a16:creationId xmlns:a16="http://schemas.microsoft.com/office/drawing/2014/main" id="{0CA9EFFF-EA7B-5A6D-08D4-CC8A0D4F4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533833" y="8075813"/>
              <a:ext cx="257697" cy="257697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78" name="Picture 77" descr="A white triangle with a keyhole&#10;&#10;AI-generated content may be incorrect.">
              <a:extLst>
                <a:ext uri="{FF2B5EF4-FFF2-40B4-BE49-F238E27FC236}">
                  <a16:creationId xmlns:a16="http://schemas.microsoft.com/office/drawing/2014/main" id="{C7BB5EE3-2D46-ADA5-57BA-0630008F7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542367" y="8484612"/>
              <a:ext cx="257697" cy="257697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79" name="Picture 78" descr="A white triangle with a keyhole&#10;&#10;AI-generated content may be incorrect.">
              <a:extLst>
                <a:ext uri="{FF2B5EF4-FFF2-40B4-BE49-F238E27FC236}">
                  <a16:creationId xmlns:a16="http://schemas.microsoft.com/office/drawing/2014/main" id="{72615DEF-E32A-DD93-4820-4B95D067D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542367" y="9574471"/>
              <a:ext cx="257697" cy="257697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7" name="Freeform 9">
            <a:extLst>
              <a:ext uri="{FF2B5EF4-FFF2-40B4-BE49-F238E27FC236}">
                <a16:creationId xmlns:a16="http://schemas.microsoft.com/office/drawing/2014/main" id="{AD909CB8-842A-2937-619B-C4CCF21CFACC}"/>
              </a:ext>
            </a:extLst>
          </p:cNvPr>
          <p:cNvSpPr/>
          <p:nvPr/>
        </p:nvSpPr>
        <p:spPr>
          <a:xfrm>
            <a:off x="10001380" y="8638738"/>
            <a:ext cx="967216" cy="928201"/>
          </a:xfrm>
          <a:custGeom>
            <a:avLst/>
            <a:gdLst/>
            <a:ahLst/>
            <a:cxnLst/>
            <a:rect l="l" t="t" r="r" b="b"/>
            <a:pathLst>
              <a:path w="6378462" h="6350064">
                <a:moveTo>
                  <a:pt x="3189231" y="32"/>
                </a:moveTo>
                <a:lnTo>
                  <a:pt x="3189231" y="32"/>
                </a:lnTo>
                <a:cubicBezTo>
                  <a:pt x="2051530" y="-5056"/>
                  <a:pt x="998068" y="598980"/>
                  <a:pt x="427743" y="1583419"/>
                </a:cubicBezTo>
                <a:cubicBezTo>
                  <a:pt x="-142581" y="2567857"/>
                  <a:pt x="-142581" y="3782207"/>
                  <a:pt x="427743" y="4766645"/>
                </a:cubicBezTo>
                <a:cubicBezTo>
                  <a:pt x="998068" y="5751084"/>
                  <a:pt x="2051530" y="6355120"/>
                  <a:pt x="3189231" y="6350032"/>
                </a:cubicBezTo>
                <a:cubicBezTo>
                  <a:pt x="4326932" y="6355120"/>
                  <a:pt x="5380395" y="5751084"/>
                  <a:pt x="5950719" y="4766645"/>
                </a:cubicBezTo>
                <a:cubicBezTo>
                  <a:pt x="6521043" y="3782207"/>
                  <a:pt x="6521043" y="2567857"/>
                  <a:pt x="5950719" y="1583419"/>
                </a:cubicBezTo>
                <a:cubicBezTo>
                  <a:pt x="5380395" y="598980"/>
                  <a:pt x="4326932" y="-5056"/>
                  <a:pt x="3189231" y="32"/>
                </a:cubicBezTo>
                <a:close/>
              </a:path>
            </a:pathLst>
          </a:custGeom>
          <a:gradFill rotWithShape="1">
            <a:gsLst>
              <a:gs pos="0">
                <a:srgbClr val="85C8F0">
                  <a:alpha val="100000"/>
                </a:srgbClr>
              </a:gs>
              <a:gs pos="100000">
                <a:srgbClr val="A690FC">
                  <a:alpha val="100000"/>
                </a:srgbClr>
              </a:gs>
            </a:gsLst>
            <a:lin ang="2700000"/>
          </a:gradFill>
        </p:spPr>
        <p:txBody>
          <a:bodyPr/>
          <a:lstStyle/>
          <a:p>
            <a:endParaRPr lang="en-US" noProof="0"/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C7A07073-FA28-FF8C-7B6D-A51648F7D8F1}"/>
              </a:ext>
            </a:extLst>
          </p:cNvPr>
          <p:cNvSpPr/>
          <p:nvPr/>
        </p:nvSpPr>
        <p:spPr>
          <a:xfrm>
            <a:off x="7596465" y="1445270"/>
            <a:ext cx="967216" cy="928201"/>
          </a:xfrm>
          <a:custGeom>
            <a:avLst/>
            <a:gdLst/>
            <a:ahLst/>
            <a:cxnLst/>
            <a:rect l="l" t="t" r="r" b="b"/>
            <a:pathLst>
              <a:path w="6378462" h="6350064">
                <a:moveTo>
                  <a:pt x="3189231" y="32"/>
                </a:moveTo>
                <a:lnTo>
                  <a:pt x="3189231" y="32"/>
                </a:lnTo>
                <a:cubicBezTo>
                  <a:pt x="2051530" y="-5056"/>
                  <a:pt x="998068" y="598980"/>
                  <a:pt x="427743" y="1583419"/>
                </a:cubicBezTo>
                <a:cubicBezTo>
                  <a:pt x="-142581" y="2567857"/>
                  <a:pt x="-142581" y="3782207"/>
                  <a:pt x="427743" y="4766645"/>
                </a:cubicBezTo>
                <a:cubicBezTo>
                  <a:pt x="998068" y="5751084"/>
                  <a:pt x="2051530" y="6355120"/>
                  <a:pt x="3189231" y="6350032"/>
                </a:cubicBezTo>
                <a:cubicBezTo>
                  <a:pt x="4326932" y="6355120"/>
                  <a:pt x="5380395" y="5751084"/>
                  <a:pt x="5950719" y="4766645"/>
                </a:cubicBezTo>
                <a:cubicBezTo>
                  <a:pt x="6521043" y="3782207"/>
                  <a:pt x="6521043" y="2567857"/>
                  <a:pt x="5950719" y="1583419"/>
                </a:cubicBezTo>
                <a:cubicBezTo>
                  <a:pt x="5380395" y="598980"/>
                  <a:pt x="4326932" y="-5056"/>
                  <a:pt x="3189231" y="32"/>
                </a:cubicBezTo>
                <a:close/>
              </a:path>
            </a:pathLst>
          </a:custGeom>
          <a:gradFill rotWithShape="1">
            <a:gsLst>
              <a:gs pos="0">
                <a:srgbClr val="85C8F0">
                  <a:alpha val="100000"/>
                </a:srgbClr>
              </a:gs>
              <a:gs pos="100000">
                <a:srgbClr val="A690FC">
                  <a:alpha val="100000"/>
                </a:srgbClr>
              </a:gs>
            </a:gsLst>
            <a:lin ang="2700000"/>
          </a:gradFill>
        </p:spPr>
        <p:txBody>
          <a:bodyPr/>
          <a:lstStyle/>
          <a:p>
            <a:endParaRPr lang="en-US" noProof="0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ECE58D8E-9735-C036-4366-BE11D7FB17C7}"/>
              </a:ext>
            </a:extLst>
          </p:cNvPr>
          <p:cNvSpPr/>
          <p:nvPr/>
        </p:nvSpPr>
        <p:spPr>
          <a:xfrm>
            <a:off x="7632456" y="1562100"/>
            <a:ext cx="806795" cy="766830"/>
          </a:xfrm>
          <a:custGeom>
            <a:avLst/>
            <a:gdLst/>
            <a:ahLst/>
            <a:cxnLst/>
            <a:rect l="l" t="t" r="r" b="b"/>
            <a:pathLst>
              <a:path w="6378462" h="6350064">
                <a:moveTo>
                  <a:pt x="3189231" y="32"/>
                </a:moveTo>
                <a:lnTo>
                  <a:pt x="3189231" y="32"/>
                </a:lnTo>
                <a:cubicBezTo>
                  <a:pt x="2051530" y="-5056"/>
                  <a:pt x="998068" y="598980"/>
                  <a:pt x="427743" y="1583419"/>
                </a:cubicBezTo>
                <a:cubicBezTo>
                  <a:pt x="-142581" y="2567857"/>
                  <a:pt x="-142581" y="3782207"/>
                  <a:pt x="427743" y="4766645"/>
                </a:cubicBezTo>
                <a:cubicBezTo>
                  <a:pt x="998068" y="5751084"/>
                  <a:pt x="2051530" y="6355120"/>
                  <a:pt x="3189231" y="6350032"/>
                </a:cubicBezTo>
                <a:cubicBezTo>
                  <a:pt x="4326932" y="6355120"/>
                  <a:pt x="5380395" y="5751084"/>
                  <a:pt x="5950719" y="4766645"/>
                </a:cubicBezTo>
                <a:cubicBezTo>
                  <a:pt x="6521043" y="3782207"/>
                  <a:pt x="6521043" y="2567857"/>
                  <a:pt x="5950719" y="1583419"/>
                </a:cubicBezTo>
                <a:cubicBezTo>
                  <a:pt x="5380395" y="598980"/>
                  <a:pt x="4326932" y="-5056"/>
                  <a:pt x="3189231" y="32"/>
                </a:cubicBez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US" noProof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DD113489-26B6-BB2B-73CA-93C86EEF4B9B}"/>
              </a:ext>
            </a:extLst>
          </p:cNvPr>
          <p:cNvSpPr/>
          <p:nvPr/>
        </p:nvSpPr>
        <p:spPr>
          <a:xfrm>
            <a:off x="10152504" y="8672827"/>
            <a:ext cx="806795" cy="765264"/>
          </a:xfrm>
          <a:custGeom>
            <a:avLst/>
            <a:gdLst/>
            <a:ahLst/>
            <a:cxnLst/>
            <a:rect l="l" t="t" r="r" b="b"/>
            <a:pathLst>
              <a:path w="6378462" h="6350064">
                <a:moveTo>
                  <a:pt x="3189231" y="32"/>
                </a:moveTo>
                <a:lnTo>
                  <a:pt x="3189231" y="32"/>
                </a:lnTo>
                <a:cubicBezTo>
                  <a:pt x="2051530" y="-5056"/>
                  <a:pt x="998068" y="598980"/>
                  <a:pt x="427743" y="1583419"/>
                </a:cubicBezTo>
                <a:cubicBezTo>
                  <a:pt x="-142581" y="2567857"/>
                  <a:pt x="-142581" y="3782207"/>
                  <a:pt x="427743" y="4766645"/>
                </a:cubicBezTo>
                <a:cubicBezTo>
                  <a:pt x="998068" y="5751084"/>
                  <a:pt x="2051530" y="6355120"/>
                  <a:pt x="3189231" y="6350032"/>
                </a:cubicBezTo>
                <a:cubicBezTo>
                  <a:pt x="4326932" y="6355120"/>
                  <a:pt x="5380395" y="5751084"/>
                  <a:pt x="5950719" y="4766645"/>
                </a:cubicBezTo>
                <a:cubicBezTo>
                  <a:pt x="6521043" y="3782207"/>
                  <a:pt x="6521043" y="2567857"/>
                  <a:pt x="5950719" y="1583419"/>
                </a:cubicBezTo>
                <a:cubicBezTo>
                  <a:pt x="5380395" y="598980"/>
                  <a:pt x="4326932" y="-5056"/>
                  <a:pt x="3189231" y="32"/>
                </a:cubicBez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93388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10678-699A-F9F2-18A2-5D4F933855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0">
            <a:extLst>
              <a:ext uri="{FF2B5EF4-FFF2-40B4-BE49-F238E27FC236}">
                <a16:creationId xmlns:a16="http://schemas.microsoft.com/office/drawing/2014/main" id="{6BB0D373-25B7-35F7-9BE8-BFE10D310E4D}"/>
              </a:ext>
            </a:extLst>
          </p:cNvPr>
          <p:cNvSpPr/>
          <p:nvPr/>
        </p:nvSpPr>
        <p:spPr>
          <a:xfrm>
            <a:off x="17260004" y="9353993"/>
            <a:ext cx="720386" cy="720386"/>
          </a:xfrm>
          <a:custGeom>
            <a:avLst/>
            <a:gdLst/>
            <a:ahLst/>
            <a:cxnLst/>
            <a:rect l="l" t="t" r="r" b="b"/>
            <a:pathLst>
              <a:path w="720386" h="720386">
                <a:moveTo>
                  <a:pt x="0" y="0"/>
                </a:moveTo>
                <a:lnTo>
                  <a:pt x="720386" y="0"/>
                </a:lnTo>
                <a:lnTo>
                  <a:pt x="720386" y="720386"/>
                </a:lnTo>
                <a:lnTo>
                  <a:pt x="0" y="7203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49977E21-791E-7717-A19A-64221370A47B}"/>
              </a:ext>
            </a:extLst>
          </p:cNvPr>
          <p:cNvSpPr/>
          <p:nvPr/>
        </p:nvSpPr>
        <p:spPr>
          <a:xfrm rot="1799999">
            <a:off x="11529866" y="2062334"/>
            <a:ext cx="1840305" cy="2207262"/>
          </a:xfrm>
          <a:custGeom>
            <a:avLst/>
            <a:gdLst/>
            <a:ahLst/>
            <a:cxnLst/>
            <a:rect l="l" t="t" r="r" b="b"/>
            <a:pathLst>
              <a:path w="1840305" h="2207262">
                <a:moveTo>
                  <a:pt x="0" y="0"/>
                </a:moveTo>
                <a:lnTo>
                  <a:pt x="1840305" y="0"/>
                </a:lnTo>
                <a:lnTo>
                  <a:pt x="1840305" y="2207262"/>
                </a:lnTo>
                <a:lnTo>
                  <a:pt x="0" y="220726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3269844-6DEB-A0F1-5D9C-23C6BBCAE5F1}"/>
              </a:ext>
            </a:extLst>
          </p:cNvPr>
          <p:cNvSpPr/>
          <p:nvPr/>
        </p:nvSpPr>
        <p:spPr>
          <a:xfrm rot="-9000000">
            <a:off x="5320805" y="6270597"/>
            <a:ext cx="1840305" cy="2207262"/>
          </a:xfrm>
          <a:custGeom>
            <a:avLst/>
            <a:gdLst/>
            <a:ahLst/>
            <a:cxnLst/>
            <a:rect l="l" t="t" r="r" b="b"/>
            <a:pathLst>
              <a:path w="1840305" h="2207262">
                <a:moveTo>
                  <a:pt x="0" y="0"/>
                </a:moveTo>
                <a:lnTo>
                  <a:pt x="1840305" y="0"/>
                </a:lnTo>
                <a:lnTo>
                  <a:pt x="1840305" y="2207263"/>
                </a:lnTo>
                <a:lnTo>
                  <a:pt x="0" y="220726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26" name="Freeform 4">
            <a:extLst>
              <a:ext uri="{FF2B5EF4-FFF2-40B4-BE49-F238E27FC236}">
                <a16:creationId xmlns:a16="http://schemas.microsoft.com/office/drawing/2014/main" id="{83FA3DDF-12FF-CF63-BB9E-A0DB9F0E5CF5}"/>
              </a:ext>
            </a:extLst>
          </p:cNvPr>
          <p:cNvSpPr/>
          <p:nvPr/>
        </p:nvSpPr>
        <p:spPr>
          <a:xfrm rot="5399999">
            <a:off x="12726044" y="4172865"/>
            <a:ext cx="1840305" cy="2207262"/>
          </a:xfrm>
          <a:custGeom>
            <a:avLst/>
            <a:gdLst/>
            <a:ahLst/>
            <a:cxnLst/>
            <a:rect l="l" t="t" r="r" b="b"/>
            <a:pathLst>
              <a:path w="1840305" h="2207262">
                <a:moveTo>
                  <a:pt x="0" y="0"/>
                </a:moveTo>
                <a:lnTo>
                  <a:pt x="1840305" y="0"/>
                </a:lnTo>
                <a:lnTo>
                  <a:pt x="1840305" y="2207262"/>
                </a:lnTo>
                <a:lnTo>
                  <a:pt x="0" y="220726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id="{F710A468-BC92-71CC-1D55-9731D5EFFFB6}"/>
              </a:ext>
            </a:extLst>
          </p:cNvPr>
          <p:cNvSpPr/>
          <p:nvPr/>
        </p:nvSpPr>
        <p:spPr>
          <a:xfrm rot="-5400000">
            <a:off x="4109679" y="4172865"/>
            <a:ext cx="1840305" cy="2207262"/>
          </a:xfrm>
          <a:custGeom>
            <a:avLst/>
            <a:gdLst/>
            <a:ahLst/>
            <a:cxnLst/>
            <a:rect l="l" t="t" r="r" b="b"/>
            <a:pathLst>
              <a:path w="1840305" h="2207262">
                <a:moveTo>
                  <a:pt x="0" y="0"/>
                </a:moveTo>
                <a:lnTo>
                  <a:pt x="1840305" y="0"/>
                </a:lnTo>
                <a:lnTo>
                  <a:pt x="1840305" y="2207262"/>
                </a:lnTo>
                <a:lnTo>
                  <a:pt x="0" y="220726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28" name="Freeform 6">
            <a:extLst>
              <a:ext uri="{FF2B5EF4-FFF2-40B4-BE49-F238E27FC236}">
                <a16:creationId xmlns:a16="http://schemas.microsoft.com/office/drawing/2014/main" id="{CCEABFE8-772E-1E81-4BCC-155143462EE6}"/>
              </a:ext>
            </a:extLst>
          </p:cNvPr>
          <p:cNvSpPr/>
          <p:nvPr/>
        </p:nvSpPr>
        <p:spPr>
          <a:xfrm rot="9000000">
            <a:off x="11529866" y="6270597"/>
            <a:ext cx="1840305" cy="2207262"/>
          </a:xfrm>
          <a:custGeom>
            <a:avLst/>
            <a:gdLst/>
            <a:ahLst/>
            <a:cxnLst/>
            <a:rect l="l" t="t" r="r" b="b"/>
            <a:pathLst>
              <a:path w="1840305" h="2207262">
                <a:moveTo>
                  <a:pt x="0" y="0"/>
                </a:moveTo>
                <a:lnTo>
                  <a:pt x="1840305" y="0"/>
                </a:lnTo>
                <a:lnTo>
                  <a:pt x="1840305" y="2207263"/>
                </a:lnTo>
                <a:lnTo>
                  <a:pt x="0" y="220726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29" name="Freeform 7">
            <a:extLst>
              <a:ext uri="{FF2B5EF4-FFF2-40B4-BE49-F238E27FC236}">
                <a16:creationId xmlns:a16="http://schemas.microsoft.com/office/drawing/2014/main" id="{7E6F7072-581F-C1E0-9393-93D61DB4C1E0}"/>
              </a:ext>
            </a:extLst>
          </p:cNvPr>
          <p:cNvSpPr/>
          <p:nvPr/>
        </p:nvSpPr>
        <p:spPr>
          <a:xfrm rot="-1799999">
            <a:off x="5320805" y="2062334"/>
            <a:ext cx="1840305" cy="2207262"/>
          </a:xfrm>
          <a:custGeom>
            <a:avLst/>
            <a:gdLst/>
            <a:ahLst/>
            <a:cxnLst/>
            <a:rect l="l" t="t" r="r" b="b"/>
            <a:pathLst>
              <a:path w="1840305" h="2207262">
                <a:moveTo>
                  <a:pt x="0" y="0"/>
                </a:moveTo>
                <a:lnTo>
                  <a:pt x="1840305" y="0"/>
                </a:lnTo>
                <a:lnTo>
                  <a:pt x="1840305" y="2207262"/>
                </a:lnTo>
                <a:lnTo>
                  <a:pt x="0" y="220726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0" name="Freeform 8">
            <a:extLst>
              <a:ext uri="{FF2B5EF4-FFF2-40B4-BE49-F238E27FC236}">
                <a16:creationId xmlns:a16="http://schemas.microsoft.com/office/drawing/2014/main" id="{F7B97F47-D09E-0263-44A4-54541BF65BB3}"/>
              </a:ext>
            </a:extLst>
          </p:cNvPr>
          <p:cNvSpPr/>
          <p:nvPr/>
        </p:nvSpPr>
        <p:spPr>
          <a:xfrm rot="2700000">
            <a:off x="7043996" y="3594349"/>
            <a:ext cx="4611432" cy="4611432"/>
          </a:xfrm>
          <a:custGeom>
            <a:avLst/>
            <a:gdLst/>
            <a:ahLst/>
            <a:cxnLst/>
            <a:rect l="l" t="t" r="r" b="b"/>
            <a:pathLst>
              <a:path w="4611432" h="4611432">
                <a:moveTo>
                  <a:pt x="0" y="0"/>
                </a:moveTo>
                <a:lnTo>
                  <a:pt x="4611432" y="0"/>
                </a:lnTo>
                <a:lnTo>
                  <a:pt x="4611432" y="4611432"/>
                </a:lnTo>
                <a:lnTo>
                  <a:pt x="0" y="461143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1" name="AutoShape 9">
            <a:extLst>
              <a:ext uri="{FF2B5EF4-FFF2-40B4-BE49-F238E27FC236}">
                <a16:creationId xmlns:a16="http://schemas.microsoft.com/office/drawing/2014/main" id="{02B2FFDE-771F-95C8-34FF-6DBD977DCDD1}"/>
              </a:ext>
            </a:extLst>
          </p:cNvPr>
          <p:cNvSpPr/>
          <p:nvPr/>
        </p:nvSpPr>
        <p:spPr>
          <a:xfrm>
            <a:off x="6792773" y="4121738"/>
            <a:ext cx="522864" cy="905626"/>
          </a:xfrm>
          <a:prstGeom prst="line">
            <a:avLst/>
          </a:prstGeom>
          <a:ln w="28575" cap="flat">
            <a:solidFill>
              <a:srgbClr val="C6C8CC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he-IL"/>
          </a:p>
        </p:txBody>
      </p:sp>
      <p:sp>
        <p:nvSpPr>
          <p:cNvPr id="32" name="AutoShape 10">
            <a:extLst>
              <a:ext uri="{FF2B5EF4-FFF2-40B4-BE49-F238E27FC236}">
                <a16:creationId xmlns:a16="http://schemas.microsoft.com/office/drawing/2014/main" id="{8E765E4C-F30B-8FED-788F-AF3920F1A612}"/>
              </a:ext>
            </a:extLst>
          </p:cNvPr>
          <p:cNvSpPr/>
          <p:nvPr/>
        </p:nvSpPr>
        <p:spPr>
          <a:xfrm flipV="1">
            <a:off x="6133463" y="5276496"/>
            <a:ext cx="1182174" cy="0"/>
          </a:xfrm>
          <a:prstGeom prst="line">
            <a:avLst/>
          </a:prstGeom>
          <a:ln w="28575" cap="flat">
            <a:solidFill>
              <a:srgbClr val="C6C8CC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he-IL"/>
          </a:p>
        </p:txBody>
      </p:sp>
      <p:sp>
        <p:nvSpPr>
          <p:cNvPr id="33" name="AutoShape 11">
            <a:extLst>
              <a:ext uri="{FF2B5EF4-FFF2-40B4-BE49-F238E27FC236}">
                <a16:creationId xmlns:a16="http://schemas.microsoft.com/office/drawing/2014/main" id="{AB7EFD1D-F8DF-F512-5A62-6B0345827D6E}"/>
              </a:ext>
            </a:extLst>
          </p:cNvPr>
          <p:cNvSpPr/>
          <p:nvPr/>
        </p:nvSpPr>
        <p:spPr>
          <a:xfrm flipV="1">
            <a:off x="6792773" y="5525847"/>
            <a:ext cx="522864" cy="892609"/>
          </a:xfrm>
          <a:prstGeom prst="line">
            <a:avLst/>
          </a:prstGeom>
          <a:ln w="28575" cap="flat">
            <a:solidFill>
              <a:srgbClr val="C6C8CC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he-IL"/>
          </a:p>
        </p:txBody>
      </p:sp>
      <p:sp>
        <p:nvSpPr>
          <p:cNvPr id="34" name="AutoShape 12">
            <a:extLst>
              <a:ext uri="{FF2B5EF4-FFF2-40B4-BE49-F238E27FC236}">
                <a16:creationId xmlns:a16="http://schemas.microsoft.com/office/drawing/2014/main" id="{CABA56B3-1095-2156-1C6E-7871E27B9EBA}"/>
              </a:ext>
            </a:extLst>
          </p:cNvPr>
          <p:cNvSpPr/>
          <p:nvPr/>
        </p:nvSpPr>
        <p:spPr>
          <a:xfrm flipH="1">
            <a:off x="11381326" y="4121738"/>
            <a:ext cx="516877" cy="905626"/>
          </a:xfrm>
          <a:prstGeom prst="line">
            <a:avLst/>
          </a:prstGeom>
          <a:ln w="28575" cap="flat">
            <a:solidFill>
              <a:srgbClr val="C6C8CC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he-IL"/>
          </a:p>
        </p:txBody>
      </p:sp>
      <p:sp>
        <p:nvSpPr>
          <p:cNvPr id="35" name="AutoShape 13">
            <a:extLst>
              <a:ext uri="{FF2B5EF4-FFF2-40B4-BE49-F238E27FC236}">
                <a16:creationId xmlns:a16="http://schemas.microsoft.com/office/drawing/2014/main" id="{E9ADAFCD-2395-39FF-8DFF-6ED542AA6CB2}"/>
              </a:ext>
            </a:extLst>
          </p:cNvPr>
          <p:cNvSpPr/>
          <p:nvPr/>
        </p:nvSpPr>
        <p:spPr>
          <a:xfrm flipH="1" flipV="1">
            <a:off x="11381326" y="5276496"/>
            <a:ext cx="1161240" cy="0"/>
          </a:xfrm>
          <a:prstGeom prst="line">
            <a:avLst/>
          </a:prstGeom>
          <a:ln w="28575" cap="flat">
            <a:solidFill>
              <a:srgbClr val="C6C8CC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he-IL"/>
          </a:p>
        </p:txBody>
      </p:sp>
      <p:sp>
        <p:nvSpPr>
          <p:cNvPr id="36" name="AutoShape 14">
            <a:extLst>
              <a:ext uri="{FF2B5EF4-FFF2-40B4-BE49-F238E27FC236}">
                <a16:creationId xmlns:a16="http://schemas.microsoft.com/office/drawing/2014/main" id="{16BDB5B5-D76A-ADB4-464C-CB603E355247}"/>
              </a:ext>
            </a:extLst>
          </p:cNvPr>
          <p:cNvSpPr/>
          <p:nvPr/>
        </p:nvSpPr>
        <p:spPr>
          <a:xfrm flipH="1" flipV="1">
            <a:off x="11381326" y="5525847"/>
            <a:ext cx="516877" cy="892609"/>
          </a:xfrm>
          <a:prstGeom prst="line">
            <a:avLst/>
          </a:prstGeom>
          <a:ln w="28575" cap="flat">
            <a:solidFill>
              <a:srgbClr val="C6C8CC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he-IL"/>
          </a:p>
        </p:txBody>
      </p:sp>
      <p:sp>
        <p:nvSpPr>
          <p:cNvPr id="55" name="TextBox 24">
            <a:extLst>
              <a:ext uri="{FF2B5EF4-FFF2-40B4-BE49-F238E27FC236}">
                <a16:creationId xmlns:a16="http://schemas.microsoft.com/office/drawing/2014/main" id="{B54B4645-4B03-9872-4BBC-BA1D26A4CF80}"/>
              </a:ext>
            </a:extLst>
          </p:cNvPr>
          <p:cNvSpPr txBox="1"/>
          <p:nvPr/>
        </p:nvSpPr>
        <p:spPr>
          <a:xfrm>
            <a:off x="6922521" y="335517"/>
            <a:ext cx="2852756" cy="16004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en-US" sz="2600" b="1">
                <a:solidFill>
                  <a:srgbClr val="737373"/>
                </a:solidFill>
                <a:latin typeface="Assistant"/>
                <a:cs typeface="Assistant"/>
              </a:rPr>
              <a:t>Accurate depth control </a:t>
            </a:r>
          </a:p>
          <a:p>
            <a:pPr>
              <a:spcBef>
                <a:spcPct val="0"/>
              </a:spcBef>
            </a:pPr>
            <a:r>
              <a:rPr lang="en-US" sz="2600">
                <a:solidFill>
                  <a:srgbClr val="737373"/>
                </a:solidFill>
                <a:latin typeface="Assistant"/>
                <a:cs typeface="Assistant"/>
              </a:rPr>
              <a:t>for dermal </a:t>
            </a:r>
          </a:p>
          <a:p>
            <a:pPr>
              <a:spcBef>
                <a:spcPct val="0"/>
              </a:spcBef>
            </a:pPr>
            <a:r>
              <a:rPr lang="en-US" sz="2600">
                <a:solidFill>
                  <a:srgbClr val="737373"/>
                </a:solidFill>
                <a:latin typeface="Assistant"/>
                <a:cs typeface="Assistant"/>
              </a:rPr>
              <a:t>delivery</a:t>
            </a:r>
            <a:endParaRPr lang="en-US" sz="2600">
              <a:solidFill>
                <a:srgbClr val="737373"/>
              </a:solidFill>
              <a:latin typeface="Assistant"/>
              <a:cs typeface="Assistant"/>
              <a:sym typeface="Open Sans"/>
            </a:endParaRPr>
          </a:p>
        </p:txBody>
      </p:sp>
      <p:sp>
        <p:nvSpPr>
          <p:cNvPr id="44" name="AutoShape 34">
            <a:extLst>
              <a:ext uri="{FF2B5EF4-FFF2-40B4-BE49-F238E27FC236}">
                <a16:creationId xmlns:a16="http://schemas.microsoft.com/office/drawing/2014/main" id="{532C6707-F686-DD29-20A8-5901CCCEE4F4}"/>
              </a:ext>
            </a:extLst>
          </p:cNvPr>
          <p:cNvSpPr/>
          <p:nvPr/>
        </p:nvSpPr>
        <p:spPr>
          <a:xfrm>
            <a:off x="9490414" y="2028831"/>
            <a:ext cx="0" cy="1559887"/>
          </a:xfrm>
          <a:prstGeom prst="line">
            <a:avLst/>
          </a:prstGeom>
          <a:ln w="28575" cap="flat">
            <a:solidFill>
              <a:srgbClr val="C6C8CC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he-IL"/>
          </a:p>
        </p:txBody>
      </p:sp>
      <p:sp>
        <p:nvSpPr>
          <p:cNvPr id="45" name="Freeform 35">
            <a:extLst>
              <a:ext uri="{FF2B5EF4-FFF2-40B4-BE49-F238E27FC236}">
                <a16:creationId xmlns:a16="http://schemas.microsoft.com/office/drawing/2014/main" id="{34A98464-0C34-FBEB-4226-EDAC2ACC0E10}"/>
              </a:ext>
            </a:extLst>
          </p:cNvPr>
          <p:cNvSpPr/>
          <p:nvPr/>
        </p:nvSpPr>
        <p:spPr>
          <a:xfrm>
            <a:off x="8583789" y="763780"/>
            <a:ext cx="1840305" cy="2207262"/>
          </a:xfrm>
          <a:custGeom>
            <a:avLst/>
            <a:gdLst/>
            <a:ahLst/>
            <a:cxnLst/>
            <a:rect l="l" t="t" r="r" b="b"/>
            <a:pathLst>
              <a:path w="1840305" h="2207262">
                <a:moveTo>
                  <a:pt x="0" y="0"/>
                </a:moveTo>
                <a:lnTo>
                  <a:pt x="1840306" y="0"/>
                </a:lnTo>
                <a:lnTo>
                  <a:pt x="1840306" y="2207263"/>
                </a:lnTo>
                <a:lnTo>
                  <a:pt x="0" y="220726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6" name="AutoShape 36">
            <a:extLst>
              <a:ext uri="{FF2B5EF4-FFF2-40B4-BE49-F238E27FC236}">
                <a16:creationId xmlns:a16="http://schemas.microsoft.com/office/drawing/2014/main" id="{EDCEE6F4-97F7-EFCF-5EA3-9ED4D894D70A}"/>
              </a:ext>
            </a:extLst>
          </p:cNvPr>
          <p:cNvSpPr/>
          <p:nvPr/>
        </p:nvSpPr>
        <p:spPr>
          <a:xfrm flipV="1">
            <a:off x="9499639" y="7246320"/>
            <a:ext cx="0" cy="1768749"/>
          </a:xfrm>
          <a:prstGeom prst="line">
            <a:avLst/>
          </a:prstGeom>
          <a:ln w="28575" cap="flat">
            <a:solidFill>
              <a:srgbClr val="C6C8CC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he-IL"/>
          </a:p>
        </p:txBody>
      </p:sp>
      <p:sp>
        <p:nvSpPr>
          <p:cNvPr id="47" name="Freeform 37">
            <a:extLst>
              <a:ext uri="{FF2B5EF4-FFF2-40B4-BE49-F238E27FC236}">
                <a16:creationId xmlns:a16="http://schemas.microsoft.com/office/drawing/2014/main" id="{F0981B43-80D2-9B94-40B4-CFC6859E5309}"/>
              </a:ext>
            </a:extLst>
          </p:cNvPr>
          <p:cNvSpPr/>
          <p:nvPr/>
        </p:nvSpPr>
        <p:spPr>
          <a:xfrm rot="-10800000">
            <a:off x="8576631" y="7789486"/>
            <a:ext cx="1840305" cy="2207262"/>
          </a:xfrm>
          <a:custGeom>
            <a:avLst/>
            <a:gdLst/>
            <a:ahLst/>
            <a:cxnLst/>
            <a:rect l="l" t="t" r="r" b="b"/>
            <a:pathLst>
              <a:path w="1840305" h="2207262">
                <a:moveTo>
                  <a:pt x="0" y="0"/>
                </a:moveTo>
                <a:lnTo>
                  <a:pt x="1840305" y="0"/>
                </a:lnTo>
                <a:lnTo>
                  <a:pt x="1840305" y="2207262"/>
                </a:lnTo>
                <a:lnTo>
                  <a:pt x="0" y="220726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63" name="Freeform 10">
            <a:extLst>
              <a:ext uri="{FF2B5EF4-FFF2-40B4-BE49-F238E27FC236}">
                <a16:creationId xmlns:a16="http://schemas.microsoft.com/office/drawing/2014/main" id="{1D5CF3C2-75FE-9532-6B95-0F0ACD0603EA}"/>
              </a:ext>
            </a:extLst>
          </p:cNvPr>
          <p:cNvSpPr/>
          <p:nvPr/>
        </p:nvSpPr>
        <p:spPr>
          <a:xfrm>
            <a:off x="7397960" y="3389994"/>
            <a:ext cx="4099030" cy="4099030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3175000" y="0"/>
                </a:moveTo>
                <a:cubicBezTo>
                  <a:pt x="1423670" y="0"/>
                  <a:pt x="0" y="1424940"/>
                  <a:pt x="0" y="3175000"/>
                </a:cubicBezTo>
                <a:cubicBezTo>
                  <a:pt x="0" y="4925060"/>
                  <a:pt x="1423670" y="6350000"/>
                  <a:pt x="3175000" y="6350000"/>
                </a:cubicBezTo>
                <a:cubicBezTo>
                  <a:pt x="4925060" y="6350000"/>
                  <a:pt x="6350000" y="4926330"/>
                  <a:pt x="6350000" y="3175000"/>
                </a:cubicBezTo>
                <a:cubicBezTo>
                  <a:pt x="6350000" y="1424940"/>
                  <a:pt x="4926330" y="0"/>
                  <a:pt x="3175000" y="0"/>
                </a:cubicBezTo>
                <a:close/>
                <a:moveTo>
                  <a:pt x="3175000" y="5833110"/>
                </a:moveTo>
                <a:cubicBezTo>
                  <a:pt x="1709420" y="5833110"/>
                  <a:pt x="516890" y="4640580"/>
                  <a:pt x="516890" y="3175000"/>
                </a:cubicBezTo>
                <a:cubicBezTo>
                  <a:pt x="516890" y="1709420"/>
                  <a:pt x="1709420" y="516890"/>
                  <a:pt x="3175000" y="516890"/>
                </a:cubicBezTo>
                <a:cubicBezTo>
                  <a:pt x="4640580" y="516890"/>
                  <a:pt x="5833110" y="1709420"/>
                  <a:pt x="5833110" y="3175000"/>
                </a:cubicBezTo>
                <a:cubicBezTo>
                  <a:pt x="5833110" y="4640580"/>
                  <a:pt x="4640580" y="5833110"/>
                  <a:pt x="3175000" y="5833110"/>
                </a:cubicBezTo>
                <a:close/>
              </a:path>
            </a:pathLst>
          </a:custGeom>
          <a:gradFill rotWithShape="1">
            <a:gsLst>
              <a:gs pos="0">
                <a:srgbClr val="85C8F0">
                  <a:alpha val="100000"/>
                </a:srgbClr>
              </a:gs>
              <a:gs pos="100000">
                <a:srgbClr val="A690FC">
                  <a:alpha val="100000"/>
                </a:srgbClr>
              </a:gs>
            </a:gsLst>
            <a:lin ang="2700000"/>
          </a:gradFill>
        </p:spPr>
        <p:txBody>
          <a:bodyPr/>
          <a:lstStyle/>
          <a:p>
            <a:endParaRPr lang="he-IL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DC95C15-3833-54EC-21FF-BC898016AB7C}"/>
              </a:ext>
            </a:extLst>
          </p:cNvPr>
          <p:cNvSpPr txBox="1"/>
          <p:nvPr/>
        </p:nvSpPr>
        <p:spPr>
          <a:xfrm>
            <a:off x="7813415" y="4905199"/>
            <a:ext cx="313541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737373"/>
                </a:solidFill>
                <a:latin typeface="Assistant"/>
                <a:cs typeface="Assistant"/>
              </a:rPr>
              <a:t>Redefining Intradermal Delivery</a:t>
            </a:r>
            <a:endParaRPr lang="en-US" sz="3200" b="1" baseline="30000">
              <a:solidFill>
                <a:srgbClr val="737373"/>
              </a:solidFill>
              <a:latin typeface="Assistant"/>
              <a:cs typeface="Assistant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1F9ADA08-0E55-0DBA-500B-89BEC1643D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8850" y="4487815"/>
            <a:ext cx="2286632" cy="386120"/>
          </a:xfrm>
          <a:prstGeom prst="rect">
            <a:avLst/>
          </a:prstGeom>
        </p:spPr>
      </p:pic>
      <p:sp>
        <p:nvSpPr>
          <p:cNvPr id="66" name="Oval 65">
            <a:extLst>
              <a:ext uri="{FF2B5EF4-FFF2-40B4-BE49-F238E27FC236}">
                <a16:creationId xmlns:a16="http://schemas.microsoft.com/office/drawing/2014/main" id="{24888BE9-AEB7-E044-C6C2-0D52DAEE3518}"/>
              </a:ext>
            </a:extLst>
          </p:cNvPr>
          <p:cNvSpPr/>
          <p:nvPr/>
        </p:nvSpPr>
        <p:spPr>
          <a:xfrm>
            <a:off x="9414214" y="3238500"/>
            <a:ext cx="154014" cy="171971"/>
          </a:xfrm>
          <a:prstGeom prst="ellipse">
            <a:avLst/>
          </a:prstGeom>
          <a:solidFill>
            <a:srgbClr val="C6C8CC"/>
          </a:solidFill>
          <a:ln>
            <a:solidFill>
              <a:srgbClr val="C6C8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D39D115-CD01-6D6B-CB5B-5BB9D49865FE}"/>
              </a:ext>
            </a:extLst>
          </p:cNvPr>
          <p:cNvSpPr/>
          <p:nvPr/>
        </p:nvSpPr>
        <p:spPr>
          <a:xfrm>
            <a:off x="9414214" y="7409929"/>
            <a:ext cx="154014" cy="171971"/>
          </a:xfrm>
          <a:prstGeom prst="ellipse">
            <a:avLst/>
          </a:prstGeom>
          <a:solidFill>
            <a:srgbClr val="C6C8CC"/>
          </a:solidFill>
          <a:ln>
            <a:solidFill>
              <a:srgbClr val="C6C8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B15435C-9A53-3A3B-5712-90D15EB47BA8}"/>
              </a:ext>
            </a:extLst>
          </p:cNvPr>
          <p:cNvSpPr txBox="1"/>
          <p:nvPr/>
        </p:nvSpPr>
        <p:spPr>
          <a:xfrm>
            <a:off x="5223214" y="2683264"/>
            <a:ext cx="173274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>
                <a:solidFill>
                  <a:srgbClr val="737373"/>
                </a:solidFill>
                <a:latin typeface="Assistant"/>
                <a:cs typeface="Assistant"/>
              </a:rPr>
              <a:t>Efficacy</a:t>
            </a:r>
            <a:endParaRPr lang="he-IL" sz="2600" b="1">
              <a:solidFill>
                <a:srgbClr val="737373"/>
              </a:solidFill>
              <a:latin typeface="Assistant"/>
              <a:cs typeface="Assistant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3802A42-439A-BC06-A6A0-D0606A2B5CFA}"/>
              </a:ext>
            </a:extLst>
          </p:cNvPr>
          <p:cNvSpPr txBox="1"/>
          <p:nvPr/>
        </p:nvSpPr>
        <p:spPr>
          <a:xfrm>
            <a:off x="8750953" y="1280260"/>
            <a:ext cx="173274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>
                <a:solidFill>
                  <a:srgbClr val="737373"/>
                </a:solidFill>
                <a:latin typeface="Assistant"/>
                <a:cs typeface="Assistant"/>
              </a:rPr>
              <a:t>Precision</a:t>
            </a:r>
            <a:endParaRPr lang="he-IL" sz="2600" b="1">
              <a:solidFill>
                <a:srgbClr val="737373"/>
              </a:solidFill>
              <a:latin typeface="Assistant"/>
              <a:cs typeface="Assistant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17930F6-6649-A67F-5424-3E4884F8B489}"/>
              </a:ext>
            </a:extLst>
          </p:cNvPr>
          <p:cNvSpPr txBox="1"/>
          <p:nvPr/>
        </p:nvSpPr>
        <p:spPr>
          <a:xfrm>
            <a:off x="2104763" y="2338894"/>
            <a:ext cx="3577059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>
                <a:solidFill>
                  <a:srgbClr val="737373"/>
                </a:solidFill>
                <a:latin typeface="Assistant"/>
                <a:cs typeface="Assistant"/>
              </a:rPr>
              <a:t>Reliable clinical outcomes </a:t>
            </a:r>
            <a:r>
              <a:rPr lang="en-US" sz="2600" b="1">
                <a:solidFill>
                  <a:srgbClr val="737373"/>
                </a:solidFill>
                <a:latin typeface="Assistant"/>
                <a:cs typeface="Assistant"/>
              </a:rPr>
              <a:t>in target layer</a:t>
            </a:r>
            <a:endParaRPr lang="he-IL" sz="2600" b="1">
              <a:solidFill>
                <a:srgbClr val="737373"/>
              </a:solidFill>
              <a:latin typeface="Assistant"/>
              <a:cs typeface="Assistant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92AC959-CEFB-1942-7237-26E2475EC2AB}"/>
              </a:ext>
            </a:extLst>
          </p:cNvPr>
          <p:cNvSpPr txBox="1"/>
          <p:nvPr/>
        </p:nvSpPr>
        <p:spPr>
          <a:xfrm>
            <a:off x="3898993" y="5000428"/>
            <a:ext cx="173274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>
                <a:solidFill>
                  <a:srgbClr val="737373"/>
                </a:solidFill>
                <a:latin typeface="Assistant"/>
                <a:cs typeface="Assistant"/>
              </a:rPr>
              <a:t>Efficiency</a:t>
            </a:r>
            <a:endParaRPr lang="he-IL" sz="2600" b="1">
              <a:solidFill>
                <a:srgbClr val="737373"/>
              </a:solidFill>
              <a:latin typeface="Assistant"/>
              <a:cs typeface="Assistant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70CC952-47EE-FDF9-CDA9-70B629F31720}"/>
              </a:ext>
            </a:extLst>
          </p:cNvPr>
          <p:cNvSpPr txBox="1"/>
          <p:nvPr/>
        </p:nvSpPr>
        <p:spPr>
          <a:xfrm>
            <a:off x="828525" y="4523473"/>
            <a:ext cx="3084071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>
                <a:solidFill>
                  <a:srgbClr val="737373"/>
                </a:solidFill>
                <a:latin typeface="Assistant"/>
                <a:cs typeface="Assistant"/>
              </a:rPr>
              <a:t>Maximizes product use, </a:t>
            </a:r>
            <a:r>
              <a:rPr lang="en-US" sz="2600" b="1">
                <a:solidFill>
                  <a:srgbClr val="737373"/>
                </a:solidFill>
                <a:latin typeface="Assistant"/>
                <a:cs typeface="Assistant"/>
              </a:rPr>
              <a:t>minimizes material waste </a:t>
            </a:r>
            <a:r>
              <a:rPr lang="en-US" sz="2600">
                <a:solidFill>
                  <a:srgbClr val="737373"/>
                </a:solidFill>
                <a:latin typeface="Assistant"/>
                <a:cs typeface="Assistant"/>
              </a:rPr>
              <a:t>(not going deeper)</a:t>
            </a:r>
            <a:endParaRPr lang="he-IL" sz="2600">
              <a:solidFill>
                <a:srgbClr val="737373"/>
              </a:solidFill>
              <a:latin typeface="Assistant"/>
              <a:cs typeface="Assistant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CD184F2-BA9C-944F-1423-09C601739688}"/>
              </a:ext>
            </a:extLst>
          </p:cNvPr>
          <p:cNvSpPr txBox="1"/>
          <p:nvPr/>
        </p:nvSpPr>
        <p:spPr>
          <a:xfrm>
            <a:off x="5232355" y="6943494"/>
            <a:ext cx="1732744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>
                <a:solidFill>
                  <a:srgbClr val="737373"/>
                </a:solidFill>
                <a:latin typeface="Assistant"/>
                <a:cs typeface="Assistant"/>
              </a:rPr>
              <a:t>High Safety Profile</a:t>
            </a:r>
            <a:endParaRPr lang="he-IL" sz="2600" b="1">
              <a:solidFill>
                <a:srgbClr val="737373"/>
              </a:solidFill>
              <a:latin typeface="Assistant"/>
              <a:cs typeface="Assistant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DCC9239-D7A8-635A-E1DC-E0389744BC5C}"/>
              </a:ext>
            </a:extLst>
          </p:cNvPr>
          <p:cNvSpPr txBox="1"/>
          <p:nvPr/>
        </p:nvSpPr>
        <p:spPr>
          <a:xfrm>
            <a:off x="1561495" y="7181764"/>
            <a:ext cx="3712522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>
                <a:solidFill>
                  <a:srgbClr val="737373"/>
                </a:solidFill>
                <a:latin typeface="Assistant"/>
                <a:cs typeface="Assistant"/>
              </a:rPr>
              <a:t>Reduces risk of serious complications </a:t>
            </a:r>
            <a:r>
              <a:rPr lang="en-US" sz="2600">
                <a:solidFill>
                  <a:srgbClr val="737373"/>
                </a:solidFill>
                <a:latin typeface="Assistant"/>
                <a:cs typeface="Assistant"/>
              </a:rPr>
              <a:t>linked to deep placement</a:t>
            </a:r>
            <a:endParaRPr lang="he-IL" sz="2600">
              <a:solidFill>
                <a:srgbClr val="737373"/>
              </a:solidFill>
              <a:latin typeface="Assistant"/>
              <a:cs typeface="Assistant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B03148B-956D-F1C7-CEE2-54400AE44540}"/>
              </a:ext>
            </a:extLst>
          </p:cNvPr>
          <p:cNvSpPr txBox="1"/>
          <p:nvPr/>
        </p:nvSpPr>
        <p:spPr>
          <a:xfrm>
            <a:off x="11736919" y="2466504"/>
            <a:ext cx="173274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>
                <a:solidFill>
                  <a:srgbClr val="737373"/>
                </a:solidFill>
                <a:latin typeface="Assistant"/>
                <a:cs typeface="Assistant"/>
              </a:rPr>
              <a:t>Virtually Pain-Free</a:t>
            </a:r>
            <a:endParaRPr lang="he-IL" sz="2600" b="1">
              <a:solidFill>
                <a:srgbClr val="737373"/>
              </a:solidFill>
              <a:latin typeface="Assistant"/>
              <a:cs typeface="Assistant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2A218CF-449A-3B79-0F6C-3E45B6B760A8}"/>
              </a:ext>
            </a:extLst>
          </p:cNvPr>
          <p:cNvSpPr txBox="1"/>
          <p:nvPr/>
        </p:nvSpPr>
        <p:spPr>
          <a:xfrm>
            <a:off x="13503009" y="1304566"/>
            <a:ext cx="365760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2600">
                <a:solidFill>
                  <a:srgbClr val="737373"/>
                </a:solidFill>
                <a:latin typeface="Assistant"/>
                <a:cs typeface="Assistant"/>
              </a:rPr>
              <a:t>Controlled dermal delivery </a:t>
            </a:r>
            <a:r>
              <a:rPr lang="en-US" sz="2600" b="1">
                <a:solidFill>
                  <a:srgbClr val="737373"/>
                </a:solidFill>
                <a:latin typeface="Assistant"/>
                <a:cs typeface="Assistant"/>
              </a:rPr>
              <a:t>reduces tissue trauma and pain</a:t>
            </a:r>
            <a:endParaRPr lang="he-IL" sz="2600" b="1">
              <a:solidFill>
                <a:srgbClr val="737373"/>
              </a:solidFill>
              <a:latin typeface="Assistant"/>
              <a:cs typeface="Assistant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E3041B1-43FC-5060-1CDF-0F02B8EA224C}"/>
              </a:ext>
            </a:extLst>
          </p:cNvPr>
          <p:cNvSpPr txBox="1"/>
          <p:nvPr/>
        </p:nvSpPr>
        <p:spPr>
          <a:xfrm>
            <a:off x="13065353" y="4686300"/>
            <a:ext cx="1732744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>
                <a:solidFill>
                  <a:srgbClr val="737373"/>
                </a:solidFill>
                <a:latin typeface="Assistant"/>
                <a:cs typeface="Assistant"/>
              </a:rPr>
              <a:t>Virtually Bruise-Free</a:t>
            </a:r>
            <a:endParaRPr lang="he-IL" sz="2600" b="1">
              <a:solidFill>
                <a:srgbClr val="737373"/>
              </a:solidFill>
              <a:latin typeface="Assistant"/>
              <a:cs typeface="Assistant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C3F9557-4CBD-D57E-C96C-67206E505A0E}"/>
              </a:ext>
            </a:extLst>
          </p:cNvPr>
          <p:cNvSpPr txBox="1"/>
          <p:nvPr/>
        </p:nvSpPr>
        <p:spPr>
          <a:xfrm>
            <a:off x="14932193" y="4537947"/>
            <a:ext cx="3048197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>
                <a:solidFill>
                  <a:srgbClr val="737373"/>
                </a:solidFill>
                <a:latin typeface="Assistant"/>
                <a:cs typeface="Assistant"/>
              </a:rPr>
              <a:t>Shallow delivery </a:t>
            </a:r>
            <a:r>
              <a:rPr lang="en-US" sz="2600" b="1">
                <a:solidFill>
                  <a:srgbClr val="737373"/>
                </a:solidFill>
                <a:latin typeface="Assistant"/>
                <a:cs typeface="Assistant"/>
              </a:rPr>
              <a:t>avoids deeper blood vessels</a:t>
            </a:r>
            <a:endParaRPr lang="he-IL" sz="2600" b="1">
              <a:solidFill>
                <a:srgbClr val="737373"/>
              </a:solidFill>
              <a:latin typeface="Assistant"/>
              <a:cs typeface="Assistant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D1CE141-0870-908A-64BA-E5987823D233}"/>
              </a:ext>
            </a:extLst>
          </p:cNvPr>
          <p:cNvSpPr txBox="1"/>
          <p:nvPr/>
        </p:nvSpPr>
        <p:spPr>
          <a:xfrm>
            <a:off x="13734681" y="7541694"/>
            <a:ext cx="3756733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>
                <a:solidFill>
                  <a:srgbClr val="737373"/>
                </a:solidFill>
                <a:latin typeface="Assistant"/>
                <a:cs typeface="Assistant"/>
              </a:rPr>
              <a:t>Quick recovery</a:t>
            </a:r>
            <a:r>
              <a:rPr lang="en-US" sz="2600">
                <a:solidFill>
                  <a:srgbClr val="737373"/>
                </a:solidFill>
                <a:latin typeface="Assistant"/>
                <a:cs typeface="Assistant"/>
              </a:rPr>
              <a:t>, patients resume routine immediately</a:t>
            </a:r>
            <a:endParaRPr lang="he-IL" sz="2600">
              <a:solidFill>
                <a:srgbClr val="737373"/>
              </a:solidFill>
              <a:latin typeface="Assistant"/>
              <a:cs typeface="Assistant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C799937-80AF-2538-909C-63E1090C5259}"/>
              </a:ext>
            </a:extLst>
          </p:cNvPr>
          <p:cNvSpPr txBox="1"/>
          <p:nvPr/>
        </p:nvSpPr>
        <p:spPr>
          <a:xfrm>
            <a:off x="11727393" y="7070348"/>
            <a:ext cx="173274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>
                <a:solidFill>
                  <a:srgbClr val="737373"/>
                </a:solidFill>
                <a:latin typeface="Assistant"/>
                <a:cs typeface="Assistant"/>
              </a:rPr>
              <a:t>Minimal Downtime</a:t>
            </a:r>
            <a:endParaRPr lang="he-IL" sz="2600" b="1">
              <a:solidFill>
                <a:srgbClr val="737373"/>
              </a:solidFill>
              <a:latin typeface="Assistant"/>
              <a:cs typeface="Assistant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322875C4-FE44-D29E-4380-7E582E6B5691}"/>
              </a:ext>
            </a:extLst>
          </p:cNvPr>
          <p:cNvSpPr txBox="1"/>
          <p:nvPr/>
        </p:nvSpPr>
        <p:spPr>
          <a:xfrm>
            <a:off x="8540942" y="8667033"/>
            <a:ext cx="189736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>
                <a:solidFill>
                  <a:srgbClr val="737373"/>
                </a:solidFill>
                <a:latin typeface="Assistant"/>
                <a:cs typeface="Assistant"/>
              </a:rPr>
              <a:t>Blunt Resistance</a:t>
            </a:r>
            <a:endParaRPr lang="he-IL" sz="2600" b="1">
              <a:solidFill>
                <a:srgbClr val="737373"/>
              </a:solidFill>
              <a:latin typeface="Assistant"/>
              <a:cs typeface="Assistant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81229FE-AE03-68A6-05EF-0C6FFFB74ACC}"/>
              </a:ext>
            </a:extLst>
          </p:cNvPr>
          <p:cNvSpPr txBox="1"/>
          <p:nvPr/>
        </p:nvSpPr>
        <p:spPr>
          <a:xfrm>
            <a:off x="4188960" y="8907717"/>
            <a:ext cx="4726435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>
                <a:solidFill>
                  <a:srgbClr val="737373"/>
                </a:solidFill>
                <a:latin typeface="Assistant"/>
                <a:cs typeface="Assistant"/>
              </a:rPr>
              <a:t>One device, one treatment - </a:t>
            </a:r>
            <a:br>
              <a:rPr lang="en-US" sz="2600">
                <a:solidFill>
                  <a:srgbClr val="737373"/>
                </a:solidFill>
                <a:latin typeface="Assistant"/>
                <a:cs typeface="Assistant"/>
              </a:rPr>
            </a:br>
            <a:r>
              <a:rPr lang="en-US" sz="2600" b="1">
                <a:solidFill>
                  <a:srgbClr val="737373"/>
                </a:solidFill>
                <a:latin typeface="Assistant"/>
                <a:cs typeface="Assistant"/>
              </a:rPr>
              <a:t>No dulling during treatment</a:t>
            </a:r>
            <a:endParaRPr lang="he-IL" sz="2600" b="1">
              <a:solidFill>
                <a:srgbClr val="737373"/>
              </a:solidFill>
              <a:latin typeface="Assistant"/>
              <a:cs typeface="Assistant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C7A90AF1-C819-91B1-D55D-C4912DA4A7AD}"/>
              </a:ext>
            </a:extLst>
          </p:cNvPr>
          <p:cNvSpPr txBox="1"/>
          <p:nvPr/>
        </p:nvSpPr>
        <p:spPr>
          <a:xfrm>
            <a:off x="481902" y="225215"/>
            <a:ext cx="568765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737373"/>
                </a:solidFill>
                <a:latin typeface="Assistant" pitchFamily="2" charset="-79"/>
                <a:cs typeface="Assistant" pitchFamily="2" charset="-79"/>
              </a:rPr>
              <a:t>Where Comfort Meets Clinical Precision</a:t>
            </a:r>
            <a:endParaRPr lang="he-IL" sz="4400" b="1">
              <a:solidFill>
                <a:srgbClr val="737373"/>
              </a:solidFill>
              <a:latin typeface="Assistant" pitchFamily="2" charset="-79"/>
              <a:cs typeface="Assistant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1036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55" grpId="0"/>
      <p:bldP spid="69" grpId="0"/>
      <p:bldP spid="70" grpId="0"/>
      <p:bldP spid="73" grpId="0"/>
      <p:bldP spid="74" grpId="0"/>
      <p:bldP spid="76" grpId="0"/>
      <p:bldP spid="77" grpId="0"/>
      <p:bldP spid="79" grpId="0"/>
      <p:bldP spid="80" grpId="0"/>
      <p:bldP spid="82" grpId="0"/>
      <p:bldP spid="83" grpId="0"/>
      <p:bldP spid="85" grpId="0"/>
      <p:bldP spid="87" grpId="0"/>
      <p:bldP spid="88" grpId="0"/>
      <p:bldP spid="89" grpId="0"/>
      <p:bldP spid="9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E100ADC-7FE3-46E8-3B0F-87CE187D4180}"/>
              </a:ext>
            </a:extLst>
          </p:cNvPr>
          <p:cNvGrpSpPr>
            <a:grpSpLocks noChangeAspect="1"/>
          </p:cNvGrpSpPr>
          <p:nvPr/>
        </p:nvGrpSpPr>
        <p:grpSpPr>
          <a:xfrm>
            <a:off x="8915400" y="1029711"/>
            <a:ext cx="8880049" cy="8880049"/>
            <a:chOff x="0" y="0"/>
            <a:chExt cx="6350000" cy="6350000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5AADB333-F41F-D9DC-A2A6-6C60FECEE7F7}"/>
                </a:ext>
              </a:extLst>
            </p:cNvPr>
            <p:cNvSpPr/>
            <p:nvPr/>
          </p:nvSpPr>
          <p:spPr>
            <a:xfrm>
              <a:off x="655320" y="655320"/>
              <a:ext cx="5039360" cy="5039360"/>
            </a:xfrm>
            <a:custGeom>
              <a:avLst/>
              <a:gdLst/>
              <a:ahLst/>
              <a:cxnLst/>
              <a:rect l="l" t="t" r="r" b="b"/>
              <a:pathLst>
                <a:path w="5039360" h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3"/>
              <a:stretch>
                <a:fillRect l="-16747" r="-16747"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C65D144A-0D50-70F6-CE9F-0722562CC71E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gradFill rotWithShape="1">
              <a:gsLst>
                <a:gs pos="0">
                  <a:srgbClr val="85C8F0">
                    <a:alpha val="100000"/>
                  </a:srgbClr>
                </a:gs>
                <a:gs pos="100000">
                  <a:srgbClr val="A690FC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845FF82-EB43-2100-B088-DC6AE4FD9FEB}"/>
              </a:ext>
            </a:extLst>
          </p:cNvPr>
          <p:cNvSpPr txBox="1"/>
          <p:nvPr/>
        </p:nvSpPr>
        <p:spPr>
          <a:xfrm>
            <a:off x="633663" y="506491"/>
            <a:ext cx="1211580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737373"/>
                </a:solidFill>
                <a:latin typeface="Assistant" pitchFamily="2" charset="-79"/>
                <a:cs typeface="Assistant" pitchFamily="2" charset="-79"/>
              </a:rPr>
              <a:t>Better Patient Experience = Practice Growth</a:t>
            </a:r>
            <a:br>
              <a:rPr lang="en-US"/>
            </a:br>
            <a:endParaRPr lang="he-IL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D50BA0-E4EE-C1BC-50D6-5250E4BC7DD0}"/>
              </a:ext>
            </a:extLst>
          </p:cNvPr>
          <p:cNvSpPr txBox="1"/>
          <p:nvPr/>
        </p:nvSpPr>
        <p:spPr>
          <a:xfrm>
            <a:off x="641684" y="2552700"/>
            <a:ext cx="7315184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spc="-145">
                <a:solidFill>
                  <a:srgbClr val="737373"/>
                </a:solidFill>
                <a:latin typeface="Assistant" pitchFamily="2" charset="-79"/>
                <a:cs typeface="Assistant" pitchFamily="2" charset="-79"/>
              </a:rPr>
              <a:t>Comfortable, low-trauma treatments improve patient satisfaction, encouraging repeat visits, stronger loyalty, and positive referrals that support long-term practice growth.</a:t>
            </a:r>
            <a:endParaRPr lang="he-IL" sz="4400" spc="-145">
              <a:solidFill>
                <a:srgbClr val="737373"/>
              </a:solidFill>
              <a:latin typeface="Assistant" pitchFamily="2" charset="-79"/>
              <a:cs typeface="Assistant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365354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85EC79-7279-7247-C10E-B97F2A7685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>
            <a:extLst>
              <a:ext uri="{FF2B5EF4-FFF2-40B4-BE49-F238E27FC236}">
                <a16:creationId xmlns:a16="http://schemas.microsoft.com/office/drawing/2014/main" id="{472F897A-EBDD-0D14-76E4-69DDA81462D6}"/>
              </a:ext>
            </a:extLst>
          </p:cNvPr>
          <p:cNvSpPr/>
          <p:nvPr/>
        </p:nvSpPr>
        <p:spPr>
          <a:xfrm>
            <a:off x="7501104" y="5505064"/>
            <a:ext cx="5908667" cy="1009474"/>
          </a:xfrm>
          <a:custGeom>
            <a:avLst/>
            <a:gdLst/>
            <a:ahLst/>
            <a:cxnLst/>
            <a:rect l="l" t="t" r="r" b="b"/>
            <a:pathLst>
              <a:path w="5908667" h="1009474">
                <a:moveTo>
                  <a:pt x="0" y="0"/>
                </a:moveTo>
                <a:lnTo>
                  <a:pt x="5908666" y="0"/>
                </a:lnTo>
                <a:lnTo>
                  <a:pt x="5908666" y="1009474"/>
                </a:lnTo>
                <a:lnTo>
                  <a:pt x="0" y="10094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D70E4ABF-6391-8041-A98F-18289BF8C4BF}"/>
              </a:ext>
            </a:extLst>
          </p:cNvPr>
          <p:cNvSpPr txBox="1"/>
          <p:nvPr/>
        </p:nvSpPr>
        <p:spPr>
          <a:xfrm>
            <a:off x="5058688" y="4972050"/>
            <a:ext cx="2442416" cy="1542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630"/>
              </a:lnSpc>
              <a:spcBef>
                <a:spcPct val="0"/>
              </a:spcBef>
            </a:pPr>
            <a:r>
              <a:rPr lang="en-US" sz="9022">
                <a:solidFill>
                  <a:srgbClr val="FFFFFF"/>
                </a:solidFill>
                <a:latin typeface="Assistant"/>
                <a:ea typeface="Assistant"/>
                <a:cs typeface="Assistant"/>
                <a:sym typeface="Assistant"/>
              </a:rPr>
              <a:t>Why </a:t>
            </a: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AE020F08-6DAE-8B05-6437-03F0B30721A7}"/>
              </a:ext>
            </a:extLst>
          </p:cNvPr>
          <p:cNvSpPr/>
          <p:nvPr/>
        </p:nvSpPr>
        <p:spPr>
          <a:xfrm>
            <a:off x="17259300" y="9360563"/>
            <a:ext cx="720386" cy="720386"/>
          </a:xfrm>
          <a:custGeom>
            <a:avLst/>
            <a:gdLst/>
            <a:ahLst/>
            <a:cxnLst/>
            <a:rect l="l" t="t" r="r" b="b"/>
            <a:pathLst>
              <a:path w="720386" h="720386">
                <a:moveTo>
                  <a:pt x="0" y="0"/>
                </a:moveTo>
                <a:lnTo>
                  <a:pt x="720386" y="0"/>
                </a:lnTo>
                <a:lnTo>
                  <a:pt x="720386" y="720386"/>
                </a:lnTo>
                <a:lnTo>
                  <a:pt x="0" y="7203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6036F77A-A3BF-50DC-3D66-1659E0DD85E3}"/>
              </a:ext>
            </a:extLst>
          </p:cNvPr>
          <p:cNvSpPr/>
          <p:nvPr/>
        </p:nvSpPr>
        <p:spPr>
          <a:xfrm>
            <a:off x="5324951" y="1405350"/>
            <a:ext cx="8115300" cy="8085248"/>
          </a:xfrm>
          <a:custGeom>
            <a:avLst/>
            <a:gdLst/>
            <a:ahLst/>
            <a:cxnLst/>
            <a:rect l="l" t="t" r="r" b="b"/>
            <a:pathLst>
              <a:path w="6378462" h="6350064">
                <a:moveTo>
                  <a:pt x="3189231" y="32"/>
                </a:moveTo>
                <a:lnTo>
                  <a:pt x="3189231" y="32"/>
                </a:lnTo>
                <a:cubicBezTo>
                  <a:pt x="2051530" y="-5056"/>
                  <a:pt x="998068" y="598980"/>
                  <a:pt x="427743" y="1583419"/>
                </a:cubicBezTo>
                <a:cubicBezTo>
                  <a:pt x="-142581" y="2567857"/>
                  <a:pt x="-142581" y="3782207"/>
                  <a:pt x="427743" y="4766645"/>
                </a:cubicBezTo>
                <a:cubicBezTo>
                  <a:pt x="998068" y="5751084"/>
                  <a:pt x="2051530" y="6355120"/>
                  <a:pt x="3189231" y="6350032"/>
                </a:cubicBezTo>
                <a:cubicBezTo>
                  <a:pt x="4326932" y="6355120"/>
                  <a:pt x="5380395" y="5751084"/>
                  <a:pt x="5950719" y="4766645"/>
                </a:cubicBezTo>
                <a:cubicBezTo>
                  <a:pt x="6521043" y="3782207"/>
                  <a:pt x="6521043" y="2567857"/>
                  <a:pt x="5950719" y="1583419"/>
                </a:cubicBezTo>
                <a:cubicBezTo>
                  <a:pt x="5380395" y="598980"/>
                  <a:pt x="4326932" y="-5056"/>
                  <a:pt x="3189231" y="32"/>
                </a:cubicBezTo>
                <a:close/>
              </a:path>
            </a:pathLst>
          </a:custGeom>
          <a:gradFill rotWithShape="1">
            <a:gsLst>
              <a:gs pos="0">
                <a:srgbClr val="85C8F0">
                  <a:alpha val="100000"/>
                </a:srgbClr>
              </a:gs>
              <a:gs pos="100000">
                <a:srgbClr val="A690FC">
                  <a:alpha val="100000"/>
                </a:srgbClr>
              </a:gs>
            </a:gsLst>
            <a:lin ang="2700000"/>
          </a:gradFill>
        </p:spPr>
        <p:txBody>
          <a:bodyPr/>
          <a:lstStyle/>
          <a:p>
            <a:endParaRPr lang="he-IL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8E4C6B2-A848-F4FB-1B53-73F34DA3D1ED}"/>
              </a:ext>
            </a:extLst>
          </p:cNvPr>
          <p:cNvSpPr/>
          <p:nvPr/>
        </p:nvSpPr>
        <p:spPr>
          <a:xfrm>
            <a:off x="5294471" y="1566151"/>
            <a:ext cx="7262446" cy="72682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>
                <a:solidFill>
                  <a:srgbClr val="3960A1"/>
                </a:solidFill>
                <a:latin typeface="Assistant"/>
                <a:cs typeface="Assistant"/>
              </a:rPr>
              <a:t>Clinical Evidence: </a:t>
            </a:r>
          </a:p>
          <a:p>
            <a:pPr algn="ctr"/>
            <a:r>
              <a:rPr lang="en-US" sz="4400">
                <a:solidFill>
                  <a:srgbClr val="3960A1"/>
                </a:solidFill>
                <a:latin typeface="Assistant"/>
                <a:cs typeface="Assistant"/>
              </a:rPr>
              <a:t>Where Precision Meets Proof</a:t>
            </a:r>
          </a:p>
        </p:txBody>
      </p:sp>
    </p:spTree>
    <p:extLst>
      <p:ext uri="{BB962C8B-B14F-4D97-AF65-F5344CB8AC3E}">
        <p14:creationId xmlns:p14="http://schemas.microsoft.com/office/powerpoint/2010/main" val="2089166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DEFF1E-8D99-60F8-F1D2-D06921D26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>
            <a:extLst>
              <a:ext uri="{FF2B5EF4-FFF2-40B4-BE49-F238E27FC236}">
                <a16:creationId xmlns:a16="http://schemas.microsoft.com/office/drawing/2014/main" id="{702612FD-8FA7-7E0D-F829-DB6FF50E6A6C}"/>
              </a:ext>
            </a:extLst>
          </p:cNvPr>
          <p:cNvSpPr/>
          <p:nvPr/>
        </p:nvSpPr>
        <p:spPr>
          <a:xfrm>
            <a:off x="17259300" y="9360563"/>
            <a:ext cx="720386" cy="720386"/>
          </a:xfrm>
          <a:custGeom>
            <a:avLst/>
            <a:gdLst/>
            <a:ahLst/>
            <a:cxnLst/>
            <a:rect l="l" t="t" r="r" b="b"/>
            <a:pathLst>
              <a:path w="720386" h="720386">
                <a:moveTo>
                  <a:pt x="0" y="0"/>
                </a:moveTo>
                <a:lnTo>
                  <a:pt x="720386" y="0"/>
                </a:lnTo>
                <a:lnTo>
                  <a:pt x="720386" y="720386"/>
                </a:lnTo>
                <a:lnTo>
                  <a:pt x="0" y="7203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7A206CD-B1BA-955E-0710-BB73E12C3097}"/>
              </a:ext>
            </a:extLst>
          </p:cNvPr>
          <p:cNvSpPr txBox="1">
            <a:spLocks/>
          </p:cNvSpPr>
          <p:nvPr/>
        </p:nvSpPr>
        <p:spPr>
          <a:xfrm>
            <a:off x="1207168" y="419100"/>
            <a:ext cx="15473258" cy="16383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spc="-145">
                <a:solidFill>
                  <a:srgbClr val="737373"/>
                </a:solidFill>
                <a:latin typeface="Assistant" pitchFamily="2" charset="-79"/>
                <a:ea typeface="+mn-ea"/>
                <a:cs typeface="Assistant" pitchFamily="2" charset="-79"/>
              </a:rPr>
              <a:t>Procedures </a:t>
            </a:r>
          </a:p>
          <a:p>
            <a:pPr algn="l"/>
            <a:r>
              <a:rPr lang="en-US" spc="-145">
                <a:solidFill>
                  <a:srgbClr val="737373"/>
                </a:solidFill>
                <a:latin typeface="Assistant" pitchFamily="2" charset="-79"/>
                <a:ea typeface="+mn-ea"/>
                <a:cs typeface="Assistant" pitchFamily="2" charset="-79"/>
              </a:rPr>
              <a:t> Eyes , Decollete / Neck </a:t>
            </a:r>
            <a:r>
              <a:rPr lang="en-US" sz="2400" spc="-145">
                <a:solidFill>
                  <a:srgbClr val="3960A1"/>
                </a:solidFill>
                <a:latin typeface="Assistant" pitchFamily="2" charset="-79"/>
                <a:ea typeface="+mn-ea"/>
                <a:cs typeface="Assistant" pitchFamily="2" charset="-79"/>
              </a:rPr>
              <a:t>(click the picture to watch the video)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5657CF-0C52-4A10-47DD-CDE6DE2D4A07}"/>
              </a:ext>
            </a:extLst>
          </p:cNvPr>
          <p:cNvSpPr txBox="1"/>
          <p:nvPr/>
        </p:nvSpPr>
        <p:spPr>
          <a:xfrm>
            <a:off x="1371600" y="9101842"/>
            <a:ext cx="11049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srgbClr val="737373"/>
                </a:solidFill>
                <a:latin typeface="Assistant"/>
                <a:cs typeface="Assistant"/>
              </a:rPr>
              <a:t>Procedures performed by </a:t>
            </a:r>
            <a:r>
              <a:rPr lang="en-US" sz="2600" b="1">
                <a:solidFill>
                  <a:srgbClr val="737373"/>
                </a:solidFill>
                <a:latin typeface="Assistant"/>
                <a:cs typeface="Assistant"/>
              </a:rPr>
              <a:t>Dr.  Elisabeth Dancey</a:t>
            </a:r>
            <a:r>
              <a:rPr lang="en-US" sz="2600">
                <a:solidFill>
                  <a:srgbClr val="737373"/>
                </a:solidFill>
                <a:latin typeface="Assistant"/>
                <a:cs typeface="Assistant"/>
              </a:rPr>
              <a:t>, Cosmetics Clinician</a:t>
            </a:r>
          </a:p>
          <a:p>
            <a:r>
              <a:rPr lang="en-US" sz="2600">
                <a:solidFill>
                  <a:srgbClr val="737373"/>
                </a:solidFill>
                <a:latin typeface="Assistant"/>
                <a:cs typeface="Assistant"/>
              </a:rPr>
              <a:t>Substance: </a:t>
            </a:r>
            <a:r>
              <a:rPr lang="en-US" sz="2600" b="1">
                <a:solidFill>
                  <a:srgbClr val="737373"/>
                </a:solidFill>
                <a:latin typeface="Assistant"/>
                <a:cs typeface="Assistant"/>
              </a:rPr>
              <a:t>Skin booster, non-cross-linked HA</a:t>
            </a:r>
          </a:p>
        </p:txBody>
      </p:sp>
      <p:pic>
        <p:nvPicPr>
          <p:cNvPr id="2" name="Online Media 1" title="Periorbital Injection with MicronJet™">
            <a:hlinkClick r:id="" action="ppaction://media"/>
            <a:extLst>
              <a:ext uri="{FF2B5EF4-FFF2-40B4-BE49-F238E27FC236}">
                <a16:creationId xmlns:a16="http://schemas.microsoft.com/office/drawing/2014/main" id="{71FFC2B4-C953-3D9A-972D-8A6AF33F796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578078" y="2247900"/>
            <a:ext cx="4586748" cy="6557331"/>
          </a:xfrm>
          <a:prstGeom prst="rect">
            <a:avLst/>
          </a:prstGeom>
        </p:spPr>
      </p:pic>
      <p:pic>
        <p:nvPicPr>
          <p:cNvPr id="4" name="Online Media 3" title="Refining the Neck: Precise Intradermal Treatment with MicronJet™">
            <a:hlinkClick r:id="" action="ppaction://media"/>
            <a:extLst>
              <a:ext uri="{FF2B5EF4-FFF2-40B4-BE49-F238E27FC236}">
                <a16:creationId xmlns:a16="http://schemas.microsoft.com/office/drawing/2014/main" id="{AE7FD44F-E14C-5D9D-0144-DB778530F4DB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7093501" y="2247900"/>
            <a:ext cx="4144770" cy="653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08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DEFF1E-8D99-60F8-F1D2-D06921D26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>
            <a:extLst>
              <a:ext uri="{FF2B5EF4-FFF2-40B4-BE49-F238E27FC236}">
                <a16:creationId xmlns:a16="http://schemas.microsoft.com/office/drawing/2014/main" id="{702612FD-8FA7-7E0D-F829-DB6FF50E6A6C}"/>
              </a:ext>
            </a:extLst>
          </p:cNvPr>
          <p:cNvSpPr/>
          <p:nvPr/>
        </p:nvSpPr>
        <p:spPr>
          <a:xfrm>
            <a:off x="17259300" y="9360563"/>
            <a:ext cx="720386" cy="720386"/>
          </a:xfrm>
          <a:custGeom>
            <a:avLst/>
            <a:gdLst/>
            <a:ahLst/>
            <a:cxnLst/>
            <a:rect l="l" t="t" r="r" b="b"/>
            <a:pathLst>
              <a:path w="720386" h="720386">
                <a:moveTo>
                  <a:pt x="0" y="0"/>
                </a:moveTo>
                <a:lnTo>
                  <a:pt x="720386" y="0"/>
                </a:lnTo>
                <a:lnTo>
                  <a:pt x="720386" y="720386"/>
                </a:lnTo>
                <a:lnTo>
                  <a:pt x="0" y="7203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7A206CD-B1BA-955E-0710-BB73E12C3097}"/>
              </a:ext>
            </a:extLst>
          </p:cNvPr>
          <p:cNvSpPr txBox="1">
            <a:spLocks/>
          </p:cNvSpPr>
          <p:nvPr/>
        </p:nvSpPr>
        <p:spPr>
          <a:xfrm>
            <a:off x="1200150" y="342900"/>
            <a:ext cx="9639300" cy="16383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spc="-145">
                <a:solidFill>
                  <a:srgbClr val="737373"/>
                </a:solidFill>
                <a:latin typeface="Assistant" pitchFamily="2" charset="-79"/>
                <a:ea typeface="+mn-ea"/>
                <a:cs typeface="Assistant" pitchFamily="2" charset="-79"/>
              </a:rPr>
              <a:t>Procedures </a:t>
            </a:r>
          </a:p>
          <a:p>
            <a:pPr algn="l"/>
            <a:r>
              <a:rPr lang="en-US" spc="-145">
                <a:solidFill>
                  <a:srgbClr val="737373"/>
                </a:solidFill>
                <a:latin typeface="Assistant" pitchFamily="2" charset="-79"/>
                <a:ea typeface="+mn-ea"/>
                <a:cs typeface="Assistant" pitchFamily="2" charset="-79"/>
              </a:rPr>
              <a:t>Full Face </a:t>
            </a:r>
            <a:r>
              <a:rPr kumimoji="0" lang="en-US" sz="2400" b="0" i="0" u="none" strike="noStrike" kern="1200" cap="none" spc="-145" normalizeH="0" baseline="0" noProof="0">
                <a:ln>
                  <a:noFill/>
                </a:ln>
                <a:solidFill>
                  <a:srgbClr val="3960A1"/>
                </a:solidFill>
                <a:effectLst/>
                <a:uLnTx/>
                <a:uFillTx/>
                <a:latin typeface="Assistant" pitchFamily="2" charset="-79"/>
                <a:ea typeface="+mn-ea"/>
                <a:cs typeface="Assistant" pitchFamily="2" charset="-79"/>
              </a:rPr>
              <a:t>(Click the picture to watch the video)</a:t>
            </a:r>
            <a:endParaRPr lang="en-US" spc="-145">
              <a:solidFill>
                <a:srgbClr val="737373"/>
              </a:solidFill>
              <a:latin typeface="Assistant" pitchFamily="2" charset="-79"/>
              <a:ea typeface="+mn-ea"/>
              <a:cs typeface="Assistant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D9E826-F326-3FC4-5ECB-93CD4E93A4E2}"/>
              </a:ext>
            </a:extLst>
          </p:cNvPr>
          <p:cNvSpPr txBox="1"/>
          <p:nvPr/>
        </p:nvSpPr>
        <p:spPr>
          <a:xfrm>
            <a:off x="7835513" y="9051548"/>
            <a:ext cx="942378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737373"/>
                </a:solidFill>
                <a:latin typeface="Assistant"/>
                <a:cs typeface="Assistant"/>
              </a:rPr>
              <a:t>Procedure performed by </a:t>
            </a:r>
            <a:r>
              <a:rPr lang="en-US" sz="2600" b="1" dirty="0">
                <a:solidFill>
                  <a:srgbClr val="737373"/>
                </a:solidFill>
                <a:latin typeface="Assistant"/>
                <a:cs typeface="Assistant"/>
              </a:rPr>
              <a:t>Dr.  Tahel Altman</a:t>
            </a:r>
            <a:r>
              <a:rPr lang="en-US" sz="2600" dirty="0">
                <a:solidFill>
                  <a:srgbClr val="737373"/>
                </a:solidFill>
                <a:latin typeface="Assistant"/>
                <a:cs typeface="Assistant"/>
              </a:rPr>
              <a:t>, Aesthetics Clinician</a:t>
            </a:r>
          </a:p>
          <a:p>
            <a:r>
              <a:rPr lang="en-US" sz="2600" dirty="0">
                <a:solidFill>
                  <a:srgbClr val="737373"/>
                </a:solidFill>
                <a:latin typeface="Assistant"/>
                <a:cs typeface="Assistant"/>
              </a:rPr>
              <a:t>Substances: </a:t>
            </a:r>
            <a:r>
              <a:rPr lang="en-US" sz="2600" b="1" dirty="0">
                <a:solidFill>
                  <a:srgbClr val="737373"/>
                </a:solidFill>
                <a:latin typeface="Assistant"/>
                <a:cs typeface="Assistant"/>
              </a:rPr>
              <a:t>Skin booster, non-cross-linked HA</a:t>
            </a:r>
          </a:p>
        </p:txBody>
      </p:sp>
      <p:pic>
        <p:nvPicPr>
          <p:cNvPr id="2" name="Online Media 1" title="Controlled Dermal Delivery in the Cheek Area with MicronJet™">
            <a:hlinkClick r:id="" action="ppaction://media"/>
            <a:extLst>
              <a:ext uri="{FF2B5EF4-FFF2-40B4-BE49-F238E27FC236}">
                <a16:creationId xmlns:a16="http://schemas.microsoft.com/office/drawing/2014/main" id="{971FA900-8DB4-7C94-8909-7C29B0A459A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200150" y="2094272"/>
            <a:ext cx="3814302" cy="6755036"/>
          </a:xfrm>
          <a:prstGeom prst="rect">
            <a:avLst/>
          </a:prstGeom>
        </p:spPr>
      </p:pic>
      <p:pic>
        <p:nvPicPr>
          <p:cNvPr id="7" name="Online Media 6" title="Targeting the Cheek Dermis with MicronJet™ Precision">
            <a:hlinkClick r:id="" action="ppaction://media"/>
            <a:extLst>
              <a:ext uri="{FF2B5EF4-FFF2-40B4-BE49-F238E27FC236}">
                <a16:creationId xmlns:a16="http://schemas.microsoft.com/office/drawing/2014/main" id="{5D14FE3A-3EC7-5629-35AA-8A4911287322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5560130" y="2159663"/>
            <a:ext cx="11964640" cy="675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55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C9829-7A18-3AA5-591F-45313152F026}"/>
              </a:ext>
            </a:extLst>
          </p:cNvPr>
          <p:cNvSpPr txBox="1">
            <a:spLocks/>
          </p:cNvSpPr>
          <p:nvPr/>
        </p:nvSpPr>
        <p:spPr>
          <a:xfrm>
            <a:off x="1200149" y="342900"/>
            <a:ext cx="13017295" cy="16383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spc="-145">
                <a:solidFill>
                  <a:srgbClr val="737373"/>
                </a:solidFill>
                <a:latin typeface="Assistant" pitchFamily="2" charset="-79"/>
                <a:ea typeface="+mn-ea"/>
                <a:cs typeface="Assistant" pitchFamily="2" charset="-79"/>
              </a:rPr>
              <a:t>Procedures </a:t>
            </a:r>
          </a:p>
          <a:p>
            <a:pPr algn="l"/>
            <a:r>
              <a:rPr lang="en-US" spc="-145">
                <a:solidFill>
                  <a:srgbClr val="737373"/>
                </a:solidFill>
                <a:latin typeface="Assistant" pitchFamily="2" charset="-79"/>
                <a:ea typeface="+mn-ea"/>
                <a:cs typeface="Assistant" pitchFamily="2" charset="-79"/>
              </a:rPr>
              <a:t>Hands (dorsum) Rejuvenation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A3A337-818C-EC0F-F58D-9E33FAF854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8156" y="2144233"/>
            <a:ext cx="5313896" cy="6493833"/>
          </a:xfrm>
          <a:prstGeom prst="rect">
            <a:avLst/>
          </a:prstGeom>
          <a:effectLst>
            <a:glow rad="127000">
              <a:schemeClr val="accent1"/>
            </a:glo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D2310D-FF2A-54DF-0005-8BDF3ACC96AA}"/>
              </a:ext>
            </a:extLst>
          </p:cNvPr>
          <p:cNvSpPr txBox="1"/>
          <p:nvPr/>
        </p:nvSpPr>
        <p:spPr>
          <a:xfrm>
            <a:off x="1752600" y="8801100"/>
            <a:ext cx="1067344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srgbClr val="737373"/>
                </a:solidFill>
                <a:latin typeface="Assistant"/>
                <a:cs typeface="Assistant"/>
              </a:rPr>
              <a:t>Procedures performed </a:t>
            </a:r>
            <a:r>
              <a:rPr lang="en-US" sz="2600" b="1">
                <a:solidFill>
                  <a:srgbClr val="737373"/>
                </a:solidFill>
                <a:latin typeface="Assistant"/>
                <a:cs typeface="Assistant"/>
              </a:rPr>
              <a:t>by Dr.  Elisabeth Dancey</a:t>
            </a:r>
            <a:r>
              <a:rPr lang="en-US" sz="2600">
                <a:solidFill>
                  <a:srgbClr val="737373"/>
                </a:solidFill>
                <a:latin typeface="Assistant"/>
                <a:cs typeface="Assistant"/>
              </a:rPr>
              <a:t>, Cosmetics Clinician</a:t>
            </a:r>
          </a:p>
          <a:p>
            <a:r>
              <a:rPr lang="en-US" sz="2600">
                <a:solidFill>
                  <a:srgbClr val="737373"/>
                </a:solidFill>
                <a:latin typeface="Assistant"/>
                <a:cs typeface="Assistant"/>
              </a:rPr>
              <a:t>Substance: </a:t>
            </a:r>
            <a:r>
              <a:rPr lang="en-US" sz="2600" b="1">
                <a:solidFill>
                  <a:srgbClr val="737373"/>
                </a:solidFill>
                <a:latin typeface="Assistant"/>
                <a:cs typeface="Assistant"/>
              </a:rPr>
              <a:t>Skin booster with calcium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B9355F-D38F-FDF8-D961-9A43D1FA56DA}"/>
              </a:ext>
            </a:extLst>
          </p:cNvPr>
          <p:cNvSpPr txBox="1"/>
          <p:nvPr/>
        </p:nvSpPr>
        <p:spPr>
          <a:xfrm>
            <a:off x="7708796" y="1221620"/>
            <a:ext cx="43406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-145" normalizeH="0" baseline="0" noProof="0">
                <a:ln>
                  <a:noFill/>
                </a:ln>
                <a:solidFill>
                  <a:srgbClr val="3960A1"/>
                </a:solidFill>
                <a:effectLst/>
                <a:uLnTx/>
                <a:uFillTx/>
                <a:latin typeface="Assistant" pitchFamily="2" charset="-79"/>
                <a:ea typeface="+mn-ea"/>
                <a:cs typeface="Assistant" pitchFamily="2" charset="-79"/>
              </a:rPr>
              <a:t>(Click the picture to watch the video)</a:t>
            </a:r>
            <a:endParaRPr lang="he-IL"/>
          </a:p>
        </p:txBody>
      </p:sp>
      <p:pic>
        <p:nvPicPr>
          <p:cNvPr id="8" name="Online Media 7" title="Controlled Dermal Delivery for Hand Rejuvenation with MicronJet™">
            <a:hlinkClick r:id="" action="ppaction://media"/>
            <a:extLst>
              <a:ext uri="{FF2B5EF4-FFF2-40B4-BE49-F238E27FC236}">
                <a16:creationId xmlns:a16="http://schemas.microsoft.com/office/drawing/2014/main" id="{B8713058-19D6-4DE3-D3E3-1C39B209EDE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7335317" y="2562005"/>
            <a:ext cx="9428229" cy="556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94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CC319-9AF3-31D0-8D25-CA9496805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>
            <a:extLst>
              <a:ext uri="{FF2B5EF4-FFF2-40B4-BE49-F238E27FC236}">
                <a16:creationId xmlns:a16="http://schemas.microsoft.com/office/drawing/2014/main" id="{D9AA8C6C-6613-D593-4F7D-CD0556B5FA7F}"/>
              </a:ext>
            </a:extLst>
          </p:cNvPr>
          <p:cNvSpPr/>
          <p:nvPr/>
        </p:nvSpPr>
        <p:spPr>
          <a:xfrm>
            <a:off x="17259300" y="9360563"/>
            <a:ext cx="720386" cy="720386"/>
          </a:xfrm>
          <a:custGeom>
            <a:avLst/>
            <a:gdLst/>
            <a:ahLst/>
            <a:cxnLst/>
            <a:rect l="l" t="t" r="r" b="b"/>
            <a:pathLst>
              <a:path w="720386" h="720386">
                <a:moveTo>
                  <a:pt x="0" y="0"/>
                </a:moveTo>
                <a:lnTo>
                  <a:pt x="720386" y="0"/>
                </a:lnTo>
                <a:lnTo>
                  <a:pt x="720386" y="720386"/>
                </a:lnTo>
                <a:lnTo>
                  <a:pt x="0" y="7203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30823B-38FB-81C3-7485-8D04A0FD92F3}"/>
              </a:ext>
            </a:extLst>
          </p:cNvPr>
          <p:cNvSpPr txBox="1">
            <a:spLocks/>
          </p:cNvSpPr>
          <p:nvPr/>
        </p:nvSpPr>
        <p:spPr>
          <a:xfrm>
            <a:off x="1200150" y="342900"/>
            <a:ext cx="16779536" cy="16383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spc="-145">
                <a:solidFill>
                  <a:srgbClr val="737373"/>
                </a:solidFill>
                <a:latin typeface="Assistant" pitchFamily="2" charset="-79"/>
                <a:ea typeface="+mn-ea"/>
                <a:cs typeface="Assistant" pitchFamily="2" charset="-79"/>
              </a:rPr>
              <a:t>Procedures </a:t>
            </a:r>
          </a:p>
          <a:p>
            <a:pPr algn="l"/>
            <a:r>
              <a:rPr lang="en-US" spc="-145">
                <a:solidFill>
                  <a:srgbClr val="737373"/>
                </a:solidFill>
                <a:latin typeface="Assistant" pitchFamily="2" charset="-79"/>
                <a:ea typeface="+mn-ea"/>
                <a:cs typeface="Assistant" pitchFamily="2" charset="-79"/>
              </a:rPr>
              <a:t>Axillary Hyperhidrosis &amp; Under the Chest Hyperhidrosis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3839E6-B6C6-F06B-CD87-D3ED3310B8C4}"/>
              </a:ext>
            </a:extLst>
          </p:cNvPr>
          <p:cNvSpPr txBox="1"/>
          <p:nvPr/>
        </p:nvSpPr>
        <p:spPr>
          <a:xfrm>
            <a:off x="1180097" y="9150297"/>
            <a:ext cx="529690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srgbClr val="737373"/>
                </a:solidFill>
                <a:latin typeface="Assistant"/>
                <a:cs typeface="Assistant"/>
              </a:rPr>
              <a:t>Procedure performed by </a:t>
            </a:r>
            <a:r>
              <a:rPr lang="en-US" sz="2600" b="1">
                <a:solidFill>
                  <a:srgbClr val="737373"/>
                </a:solidFill>
                <a:latin typeface="Assistant"/>
                <a:cs typeface="Assistant"/>
              </a:rPr>
              <a:t>Dr. Alberto Diaspro</a:t>
            </a:r>
            <a:r>
              <a:rPr lang="en-US" sz="2600">
                <a:solidFill>
                  <a:srgbClr val="737373"/>
                </a:solidFill>
                <a:latin typeface="Assistant"/>
                <a:cs typeface="Assistant"/>
              </a:rPr>
              <a:t>,</a:t>
            </a:r>
            <a:r>
              <a:rPr lang="en-US" sz="2600" b="1">
                <a:solidFill>
                  <a:srgbClr val="737373"/>
                </a:solidFill>
                <a:latin typeface="Assistant"/>
                <a:cs typeface="Assistant"/>
              </a:rPr>
              <a:t> </a:t>
            </a:r>
            <a:r>
              <a:rPr lang="en-US" sz="2600">
                <a:solidFill>
                  <a:srgbClr val="737373"/>
                </a:solidFill>
                <a:latin typeface="Assistant"/>
                <a:cs typeface="Assistant"/>
              </a:rPr>
              <a:t>Maxillofacial Surgeon</a:t>
            </a:r>
            <a:endParaRPr lang="en-US" sz="2600" b="1">
              <a:solidFill>
                <a:srgbClr val="737373"/>
              </a:solidFill>
              <a:latin typeface="Assistant"/>
              <a:cs typeface="Assistan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CAF5F6-E3EF-4A65-3E8D-C14F9EAE1913}"/>
              </a:ext>
            </a:extLst>
          </p:cNvPr>
          <p:cNvSpPr txBox="1"/>
          <p:nvPr/>
        </p:nvSpPr>
        <p:spPr>
          <a:xfrm>
            <a:off x="7010400" y="9150297"/>
            <a:ext cx="9601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srgbClr val="737373"/>
                </a:solidFill>
                <a:latin typeface="Assistant"/>
                <a:cs typeface="Assistant"/>
              </a:rPr>
              <a:t>Procedure performed by </a:t>
            </a:r>
            <a:r>
              <a:rPr lang="en-US" sz="2600" b="1">
                <a:solidFill>
                  <a:srgbClr val="737373"/>
                </a:solidFill>
                <a:latin typeface="Assistant"/>
                <a:cs typeface="Assistant"/>
              </a:rPr>
              <a:t>Dr. Riekie Smit</a:t>
            </a:r>
            <a:r>
              <a:rPr lang="en-US" sz="2600">
                <a:solidFill>
                  <a:srgbClr val="737373"/>
                </a:solidFill>
                <a:latin typeface="Assistant"/>
                <a:cs typeface="Assistant"/>
              </a:rPr>
              <a:t>,</a:t>
            </a:r>
            <a:r>
              <a:rPr lang="en-US" sz="2600" b="1">
                <a:solidFill>
                  <a:srgbClr val="737373"/>
                </a:solidFill>
                <a:latin typeface="Assistant"/>
                <a:cs typeface="Assistant"/>
              </a:rPr>
              <a:t> </a:t>
            </a:r>
            <a:r>
              <a:rPr lang="en-US" sz="2600">
                <a:solidFill>
                  <a:srgbClr val="737373"/>
                </a:solidFill>
                <a:latin typeface="Assistant"/>
                <a:cs typeface="Assistant"/>
              </a:rPr>
              <a:t>Aesthetic Clinician</a:t>
            </a:r>
            <a:endParaRPr lang="en-US" sz="2600" b="1">
              <a:solidFill>
                <a:srgbClr val="737373"/>
              </a:solidFill>
              <a:latin typeface="Assistant"/>
              <a:cs typeface="Assistan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8275EC-5200-3104-8976-80284918AF6D}"/>
              </a:ext>
            </a:extLst>
          </p:cNvPr>
          <p:cNvSpPr txBox="1"/>
          <p:nvPr/>
        </p:nvSpPr>
        <p:spPr>
          <a:xfrm>
            <a:off x="13048635" y="1217355"/>
            <a:ext cx="43692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spc="-145">
                <a:solidFill>
                  <a:srgbClr val="3960A1"/>
                </a:solidFill>
                <a:latin typeface="Assistant" pitchFamily="2" charset="-79"/>
                <a:ea typeface="+mn-ea"/>
                <a:cs typeface="Assistant" pitchFamily="2" charset="-79"/>
              </a:rPr>
              <a:t>(Click the picture to watch the video)</a:t>
            </a:r>
            <a:endParaRPr lang="he-IL" sz="2400"/>
          </a:p>
        </p:txBody>
      </p:sp>
      <p:pic>
        <p:nvPicPr>
          <p:cNvPr id="7" name="Online Media 6" title="MicronJet™ Technique for Intradermal Treatment of Axillary Hyperhidrosis">
            <a:hlinkClick r:id="" action="ppaction://media"/>
            <a:extLst>
              <a:ext uri="{FF2B5EF4-FFF2-40B4-BE49-F238E27FC236}">
                <a16:creationId xmlns:a16="http://schemas.microsoft.com/office/drawing/2014/main" id="{32B7FD38-1890-998C-43E8-86158EFAF89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200150" y="2105249"/>
            <a:ext cx="3539104" cy="6267666"/>
          </a:xfrm>
          <a:prstGeom prst="rect">
            <a:avLst/>
          </a:prstGeom>
        </p:spPr>
      </p:pic>
      <p:pic>
        <p:nvPicPr>
          <p:cNvPr id="8" name="Online Media 7" title="MicronJet™ Technique for Intradermal Treatment of Under-Breast Hyperhidrosis">
            <a:hlinkClick r:id="" action="ppaction://media"/>
            <a:extLst>
              <a:ext uri="{FF2B5EF4-FFF2-40B4-BE49-F238E27FC236}">
                <a16:creationId xmlns:a16="http://schemas.microsoft.com/office/drawing/2014/main" id="{81471014-1FD0-10C1-D9A3-CBA3F6951DC4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5329189" y="2105249"/>
            <a:ext cx="11101400" cy="626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292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2C79A-AF6C-4A92-061F-905AE6CAE0FB}"/>
              </a:ext>
            </a:extLst>
          </p:cNvPr>
          <p:cNvSpPr txBox="1">
            <a:spLocks/>
          </p:cNvSpPr>
          <p:nvPr/>
        </p:nvSpPr>
        <p:spPr>
          <a:xfrm>
            <a:off x="1185368" y="280186"/>
            <a:ext cx="15487650" cy="203451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spc="-145">
                <a:solidFill>
                  <a:srgbClr val="737373"/>
                </a:solidFill>
                <a:latin typeface="Assistant" pitchFamily="2" charset="-79"/>
                <a:ea typeface="+mn-ea"/>
                <a:cs typeface="Assistant" pitchFamily="2" charset="-79"/>
              </a:rPr>
              <a:t>Scar Revision </a:t>
            </a:r>
          </a:p>
          <a:p>
            <a:pPr algn="l"/>
            <a:r>
              <a:rPr lang="en-US" spc="-145">
                <a:solidFill>
                  <a:srgbClr val="737373"/>
                </a:solidFill>
                <a:latin typeface="Assistant" pitchFamily="2" charset="-79"/>
                <a:ea typeface="+mn-ea"/>
                <a:cs typeface="Assistant" pitchFamily="2" charset="-79"/>
              </a:rPr>
              <a:t>Hypertrophic Scars and Keloid Scars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FC36FFB-D910-5980-7F96-62A2E4B6B8D5}"/>
              </a:ext>
            </a:extLst>
          </p:cNvPr>
          <p:cNvGrpSpPr/>
          <p:nvPr/>
        </p:nvGrpSpPr>
        <p:grpSpPr>
          <a:xfrm>
            <a:off x="10210800" y="591259"/>
            <a:ext cx="7249028" cy="1232675"/>
            <a:chOff x="10030672" y="859523"/>
            <a:chExt cx="7249028" cy="123267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40E68AB-969C-1FED-E296-1D98DDFD2F11}"/>
                </a:ext>
              </a:extLst>
            </p:cNvPr>
            <p:cNvSpPr/>
            <p:nvPr/>
          </p:nvSpPr>
          <p:spPr>
            <a:xfrm>
              <a:off x="10030672" y="859523"/>
              <a:ext cx="7249028" cy="1232675"/>
            </a:xfrm>
            <a:prstGeom prst="rect">
              <a:avLst/>
            </a:prstGeom>
            <a:solidFill>
              <a:srgbClr val="3960A1"/>
            </a:solidFill>
            <a:ln>
              <a:solidFill>
                <a:srgbClr val="3960A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6CE7CB1-9E12-CF8A-1984-A8CBFDD54FA3}"/>
                </a:ext>
              </a:extLst>
            </p:cNvPr>
            <p:cNvSpPr txBox="1"/>
            <p:nvPr/>
          </p:nvSpPr>
          <p:spPr>
            <a:xfrm>
              <a:off x="10077143" y="1097459"/>
              <a:ext cx="316761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algn="l" rtl="0"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ü"/>
              </a:pPr>
              <a:r>
                <a:rPr lang="en-US" sz="2200" kern="100">
                  <a:solidFill>
                    <a:schemeClr val="bg1"/>
                  </a:solidFill>
                  <a:latin typeface="Assistant" pitchFamily="2" charset="-79"/>
                  <a:ea typeface="Calibri" panose="020F0502020204030204" pitchFamily="34" charset="0"/>
                  <a:cs typeface="Assistant" pitchFamily="2" charset="-79"/>
                </a:rPr>
                <a:t>Superficial injection</a:t>
              </a:r>
            </a:p>
            <a:p>
              <a:pPr marL="285750" indent="-285750" algn="l" rtl="0"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ü"/>
              </a:pPr>
              <a:r>
                <a:rPr lang="en-US" sz="2200" kern="100">
                  <a:solidFill>
                    <a:schemeClr val="bg1"/>
                  </a:solidFill>
                  <a:latin typeface="Assistant" pitchFamily="2" charset="-79"/>
                  <a:ea typeface="Calibri" panose="020F0502020204030204" pitchFamily="34" charset="0"/>
                  <a:cs typeface="Assistant" pitchFamily="2" charset="-79"/>
                </a:rPr>
                <a:t>Smaller doses</a:t>
              </a:r>
              <a:endParaRPr lang="he-IL" sz="2200" kern="100">
                <a:solidFill>
                  <a:schemeClr val="bg1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endParaRPr>
            </a:p>
          </p:txBody>
        </p:sp>
        <p:sp>
          <p:nvSpPr>
            <p:cNvPr id="8" name="Right Brace 7">
              <a:extLst>
                <a:ext uri="{FF2B5EF4-FFF2-40B4-BE49-F238E27FC236}">
                  <a16:creationId xmlns:a16="http://schemas.microsoft.com/office/drawing/2014/main" id="{107E50BF-A924-653E-FA15-5E78BC4B67E3}"/>
                </a:ext>
              </a:extLst>
            </p:cNvPr>
            <p:cNvSpPr/>
            <p:nvPr/>
          </p:nvSpPr>
          <p:spPr>
            <a:xfrm>
              <a:off x="13291229" y="1028700"/>
              <a:ext cx="304800" cy="830997"/>
            </a:xfrm>
            <a:prstGeom prst="righ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he-IL" sz="2200">
                <a:solidFill>
                  <a:schemeClr val="bg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61F19B0-574F-EAFE-10A8-1778D9156CB4}"/>
                </a:ext>
              </a:extLst>
            </p:cNvPr>
            <p:cNvSpPr txBox="1"/>
            <p:nvPr/>
          </p:nvSpPr>
          <p:spPr>
            <a:xfrm>
              <a:off x="13887139" y="1257300"/>
              <a:ext cx="3392560" cy="43088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2200" kern="100">
                  <a:solidFill>
                    <a:schemeClr val="bg1"/>
                  </a:solidFill>
                  <a:latin typeface="Assistant" pitchFamily="2" charset="-79"/>
                  <a:ea typeface="Calibri" panose="020F0502020204030204" pitchFamily="34" charset="0"/>
                  <a:cs typeface="Assistant" pitchFamily="2" charset="-79"/>
                </a:rPr>
                <a:t>Lower risk of lipoatrophy</a:t>
              </a:r>
              <a:endParaRPr lang="he-IL" sz="2200" kern="100">
                <a:solidFill>
                  <a:schemeClr val="bg1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57F3A76-719F-EAB1-1279-296B1EF23930}"/>
              </a:ext>
            </a:extLst>
          </p:cNvPr>
          <p:cNvSpPr txBox="1"/>
          <p:nvPr/>
        </p:nvSpPr>
        <p:spPr>
          <a:xfrm>
            <a:off x="1275348" y="9297398"/>
            <a:ext cx="107666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srgbClr val="737373"/>
                </a:solidFill>
                <a:latin typeface="Assistant"/>
                <a:cs typeface="Assistant"/>
              </a:rPr>
              <a:t>Procedure performed by </a:t>
            </a:r>
            <a:r>
              <a:rPr lang="en-US" sz="2600" b="1">
                <a:solidFill>
                  <a:srgbClr val="737373"/>
                </a:solidFill>
                <a:latin typeface="Assistant"/>
                <a:cs typeface="Assistant"/>
              </a:rPr>
              <a:t>Dr. Marina Landau</a:t>
            </a:r>
            <a:r>
              <a:rPr lang="en-US" sz="2600">
                <a:solidFill>
                  <a:srgbClr val="737373"/>
                </a:solidFill>
                <a:latin typeface="Assistant"/>
                <a:cs typeface="Assistant"/>
              </a:rPr>
              <a:t>,</a:t>
            </a:r>
            <a:r>
              <a:rPr lang="en-US" sz="2600" b="1">
                <a:solidFill>
                  <a:srgbClr val="737373"/>
                </a:solidFill>
                <a:latin typeface="Assistant"/>
                <a:cs typeface="Assistant"/>
              </a:rPr>
              <a:t> </a:t>
            </a:r>
            <a:r>
              <a:rPr lang="en-US" sz="2600">
                <a:solidFill>
                  <a:srgbClr val="737373"/>
                </a:solidFill>
                <a:latin typeface="Assistant"/>
                <a:cs typeface="Assistant"/>
              </a:rPr>
              <a:t>Dermatologist, 5Fu injection</a:t>
            </a:r>
          </a:p>
          <a:p>
            <a:endParaRPr lang="en-US" sz="2600" b="1">
              <a:solidFill>
                <a:srgbClr val="737373"/>
              </a:solidFill>
              <a:latin typeface="Assistant"/>
              <a:cs typeface="Assistant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9560229-C166-43D7-1004-F2EEFF2E9318}"/>
              </a:ext>
            </a:extLst>
          </p:cNvPr>
          <p:cNvSpPr txBox="1">
            <a:spLocks/>
          </p:cNvSpPr>
          <p:nvPr/>
        </p:nvSpPr>
        <p:spPr>
          <a:xfrm>
            <a:off x="12719720" y="9258300"/>
            <a:ext cx="5263480" cy="199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algn="l" defTabSz="6858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lang="en-IL" sz="2100" b="1" i="0" u="none" strike="noStrike" kern="1200" cap="none" dirty="0">
                <a:solidFill>
                  <a:srgbClr val="1E55A5"/>
                </a:solidFill>
                <a:latin typeface="Assistant ExtraBold" pitchFamily="2" charset="-79"/>
                <a:ea typeface="Dongle" pitchFamily="2" charset="-127"/>
                <a:cs typeface="Assistant ExtraBold" pitchFamily="2" charset="-79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600">
                <a:solidFill>
                  <a:srgbClr val="737373"/>
                </a:solidFill>
                <a:latin typeface="Assistant"/>
                <a:ea typeface="+mn-ea"/>
                <a:cs typeface="Assistant"/>
              </a:rPr>
              <a:t>Dr. Alex Levenberg, </a:t>
            </a:r>
            <a:r>
              <a:rPr lang="en-US" sz="2600" b="0">
                <a:solidFill>
                  <a:srgbClr val="737373"/>
                </a:solidFill>
                <a:latin typeface="Assistant"/>
                <a:ea typeface="+mn-ea"/>
                <a:cs typeface="Assistant"/>
              </a:rPr>
              <a:t>Plastic Surgeon, corticosteroids injection</a:t>
            </a:r>
            <a:endParaRPr lang="he-IL" sz="2600" b="0">
              <a:solidFill>
                <a:srgbClr val="737373"/>
              </a:solidFill>
              <a:latin typeface="Assistant"/>
              <a:ea typeface="+mn-ea"/>
              <a:cs typeface="Assistan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DB6252C-5049-01E3-9551-29CBBB39E5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819" y="2997107"/>
            <a:ext cx="5123683" cy="3925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680E4E6-A736-739D-B398-69D952B49A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5758" y="2996271"/>
            <a:ext cx="4855469" cy="39257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3900CD8-7D37-1C27-5624-BD64C4455B7C}"/>
              </a:ext>
            </a:extLst>
          </p:cNvPr>
          <p:cNvSpPr txBox="1"/>
          <p:nvPr/>
        </p:nvSpPr>
        <p:spPr>
          <a:xfrm>
            <a:off x="1592826" y="2566219"/>
            <a:ext cx="1047135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20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Before</a:t>
            </a:r>
            <a:endParaRPr lang="he-IL" sz="220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43D48B-BFD9-07B1-CE8B-2E5AAE2ABFF1}"/>
              </a:ext>
            </a:extLst>
          </p:cNvPr>
          <p:cNvSpPr txBox="1"/>
          <p:nvPr/>
        </p:nvSpPr>
        <p:spPr>
          <a:xfrm>
            <a:off x="1592826" y="5982431"/>
            <a:ext cx="1371600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20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After</a:t>
            </a:r>
            <a:endParaRPr lang="he-IL" sz="220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47E8114-A2EF-C805-5310-59F646170AED}"/>
              </a:ext>
            </a:extLst>
          </p:cNvPr>
          <p:cNvSpPr txBox="1"/>
          <p:nvPr/>
        </p:nvSpPr>
        <p:spPr>
          <a:xfrm>
            <a:off x="1185369" y="1680271"/>
            <a:ext cx="43692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spc="-145">
                <a:solidFill>
                  <a:srgbClr val="3960A1"/>
                </a:solidFill>
                <a:latin typeface="Assistant" pitchFamily="2" charset="-79"/>
                <a:ea typeface="+mn-ea"/>
                <a:cs typeface="Assistant" pitchFamily="2" charset="-79"/>
              </a:rPr>
              <a:t>(Click the picture to watch the video)</a:t>
            </a:r>
            <a:endParaRPr lang="he-IL" sz="2400"/>
          </a:p>
        </p:txBody>
      </p:sp>
      <p:pic>
        <p:nvPicPr>
          <p:cNvPr id="16" name="Online Media 15" title="Targeting Keloid Scars with MicronJet™ Precision">
            <a:hlinkClick r:id="" action="ppaction://media"/>
            <a:extLst>
              <a:ext uri="{FF2B5EF4-FFF2-40B4-BE49-F238E27FC236}">
                <a16:creationId xmlns:a16="http://schemas.microsoft.com/office/drawing/2014/main" id="{FFB66532-D8CD-F981-6E09-1816EE281BA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3098777" y="2135007"/>
            <a:ext cx="3934901" cy="696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09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"/>
            <a:ext cx="18288000" cy="4428171"/>
            <a:chOff x="0" y="0"/>
            <a:chExt cx="29062026" cy="6858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t="34320" b="34320"/>
            <a:stretch>
              <a:fillRect/>
            </a:stretch>
          </p:blipFill>
          <p:spPr>
            <a:xfrm>
              <a:off x="0" y="0"/>
              <a:ext cx="29062026" cy="6858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2564706" y="3804830"/>
            <a:ext cx="12511385" cy="1577978"/>
            <a:chOff x="0" y="0"/>
            <a:chExt cx="3295180" cy="41559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295180" cy="415599"/>
            </a:xfrm>
            <a:custGeom>
              <a:avLst/>
              <a:gdLst/>
              <a:ahLst/>
              <a:cxnLst/>
              <a:rect l="l" t="t" r="r" b="b"/>
              <a:pathLst>
                <a:path w="3295180" h="415599">
                  <a:moveTo>
                    <a:pt x="31558" y="0"/>
                  </a:moveTo>
                  <a:lnTo>
                    <a:pt x="3263622" y="0"/>
                  </a:lnTo>
                  <a:cubicBezTo>
                    <a:pt x="3281051" y="0"/>
                    <a:pt x="3295180" y="14129"/>
                    <a:pt x="3295180" y="31558"/>
                  </a:cubicBezTo>
                  <a:lnTo>
                    <a:pt x="3295180" y="384041"/>
                  </a:lnTo>
                  <a:cubicBezTo>
                    <a:pt x="3295180" y="401470"/>
                    <a:pt x="3281051" y="415599"/>
                    <a:pt x="3263622" y="415599"/>
                  </a:cubicBezTo>
                  <a:lnTo>
                    <a:pt x="31558" y="415599"/>
                  </a:lnTo>
                  <a:cubicBezTo>
                    <a:pt x="14129" y="415599"/>
                    <a:pt x="0" y="401470"/>
                    <a:pt x="0" y="384041"/>
                  </a:cubicBezTo>
                  <a:lnTo>
                    <a:pt x="0" y="31558"/>
                  </a:lnTo>
                  <a:cubicBezTo>
                    <a:pt x="0" y="14129"/>
                    <a:pt x="14129" y="0"/>
                    <a:pt x="31558" y="0"/>
                  </a:cubicBezTo>
                  <a:close/>
                </a:path>
              </a:pathLst>
            </a:custGeom>
            <a:solidFill>
              <a:srgbClr val="A68DFF"/>
            </a:solidFill>
          </p:spPr>
          <p:txBody>
            <a:bodyPr/>
            <a:lstStyle/>
            <a:p>
              <a:endParaRPr lang="he-IL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3295180" cy="4727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2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7262206" y="9344184"/>
            <a:ext cx="720386" cy="720386"/>
          </a:xfrm>
          <a:custGeom>
            <a:avLst/>
            <a:gdLst/>
            <a:ahLst/>
            <a:cxnLst/>
            <a:rect l="l" t="t" r="r" b="b"/>
            <a:pathLst>
              <a:path w="720386" h="720386">
                <a:moveTo>
                  <a:pt x="0" y="0"/>
                </a:moveTo>
                <a:lnTo>
                  <a:pt x="720386" y="0"/>
                </a:lnTo>
                <a:lnTo>
                  <a:pt x="720386" y="720386"/>
                </a:lnTo>
                <a:lnTo>
                  <a:pt x="0" y="7203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4121234" y="4250388"/>
            <a:ext cx="3501165" cy="3446832"/>
            <a:chOff x="-14231" y="-32"/>
            <a:chExt cx="6378462" cy="6350064"/>
          </a:xfrm>
        </p:grpSpPr>
        <p:sp>
          <p:nvSpPr>
            <p:cNvPr id="9" name="Freeform 9"/>
            <p:cNvSpPr/>
            <p:nvPr/>
          </p:nvSpPr>
          <p:spPr>
            <a:xfrm>
              <a:off x="-14231" y="-32"/>
              <a:ext cx="6378462" cy="6350064"/>
            </a:xfrm>
            <a:custGeom>
              <a:avLst/>
              <a:gdLst/>
              <a:ahLst/>
              <a:cxnLst/>
              <a:rect l="l" t="t" r="r" b="b"/>
              <a:pathLst>
                <a:path w="6378462" h="6350064">
                  <a:moveTo>
                    <a:pt x="3189231" y="32"/>
                  </a:moveTo>
                  <a:lnTo>
                    <a:pt x="3189231" y="32"/>
                  </a:lnTo>
                  <a:cubicBezTo>
                    <a:pt x="2051530" y="-5056"/>
                    <a:pt x="998068" y="598980"/>
                    <a:pt x="427743" y="1583419"/>
                  </a:cubicBezTo>
                  <a:cubicBezTo>
                    <a:pt x="-142581" y="2567857"/>
                    <a:pt x="-142581" y="3782207"/>
                    <a:pt x="427743" y="4766645"/>
                  </a:cubicBezTo>
                  <a:cubicBezTo>
                    <a:pt x="998068" y="5751084"/>
                    <a:pt x="2051530" y="6355120"/>
                    <a:pt x="3189231" y="6350032"/>
                  </a:cubicBezTo>
                  <a:cubicBezTo>
                    <a:pt x="4326932" y="6355120"/>
                    <a:pt x="5380395" y="5751084"/>
                    <a:pt x="5950719" y="4766645"/>
                  </a:cubicBezTo>
                  <a:cubicBezTo>
                    <a:pt x="6521043" y="3782207"/>
                    <a:pt x="6521043" y="2567857"/>
                    <a:pt x="5950719" y="1583419"/>
                  </a:cubicBezTo>
                  <a:cubicBezTo>
                    <a:pt x="5380395" y="598980"/>
                    <a:pt x="4326932" y="-5056"/>
                    <a:pt x="3189231" y="32"/>
                  </a:cubicBezTo>
                  <a:close/>
                </a:path>
              </a:pathLst>
            </a:custGeom>
            <a:gradFill rotWithShape="1">
              <a:gsLst>
                <a:gs pos="0">
                  <a:srgbClr val="85C8F0">
                    <a:alpha val="100000"/>
                  </a:srgbClr>
                </a:gs>
                <a:gs pos="100000">
                  <a:srgbClr val="A690FC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he-IL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408023" y="552163"/>
              <a:ext cx="5533953" cy="5509315"/>
            </a:xfrm>
            <a:custGeom>
              <a:avLst/>
              <a:gdLst/>
              <a:ahLst/>
              <a:cxnLst/>
              <a:rect l="l" t="t" r="r" b="b"/>
              <a:pathLst>
                <a:path w="5533953" h="5509315">
                  <a:moveTo>
                    <a:pt x="2766977" y="28"/>
                  </a:moveTo>
                  <a:cubicBezTo>
                    <a:pt x="1779908" y="-4386"/>
                    <a:pt x="865924" y="519676"/>
                    <a:pt x="371110" y="1373774"/>
                  </a:cubicBezTo>
                  <a:cubicBezTo>
                    <a:pt x="-123703" y="2227873"/>
                    <a:pt x="-123703" y="3281443"/>
                    <a:pt x="371110" y="4135542"/>
                  </a:cubicBezTo>
                  <a:cubicBezTo>
                    <a:pt x="865924" y="4989640"/>
                    <a:pt x="1779908" y="5513702"/>
                    <a:pt x="2766977" y="5509288"/>
                  </a:cubicBezTo>
                  <a:cubicBezTo>
                    <a:pt x="3754046" y="5513702"/>
                    <a:pt x="4668030" y="4989640"/>
                    <a:pt x="5162844" y="4135542"/>
                  </a:cubicBezTo>
                  <a:cubicBezTo>
                    <a:pt x="5657657" y="3281443"/>
                    <a:pt x="5657657" y="2227873"/>
                    <a:pt x="5162844" y="1373775"/>
                  </a:cubicBezTo>
                  <a:cubicBezTo>
                    <a:pt x="4668030" y="519676"/>
                    <a:pt x="3754046" y="-4386"/>
                    <a:pt x="2766977" y="28"/>
                  </a:cubicBezTo>
                  <a:close/>
                </a:path>
              </a:pathLst>
            </a:custGeom>
            <a:blipFill>
              <a:blip r:embed="rId5"/>
              <a:stretch>
                <a:fillRect l="223" r="-32800"/>
              </a:stretch>
            </a:blipFill>
          </p:spPr>
          <p:txBody>
            <a:bodyPr/>
            <a:lstStyle/>
            <a:p>
              <a:endParaRPr lang="he-IL" dirty="0"/>
            </a:p>
          </p:txBody>
        </p:sp>
      </p:grpSp>
      <p:sp>
        <p:nvSpPr>
          <p:cNvPr id="11" name="Freeform 11"/>
          <p:cNvSpPr/>
          <p:nvPr/>
        </p:nvSpPr>
        <p:spPr>
          <a:xfrm>
            <a:off x="7737646" y="7107748"/>
            <a:ext cx="1101554" cy="1122767"/>
          </a:xfrm>
          <a:custGeom>
            <a:avLst/>
            <a:gdLst/>
            <a:ahLst/>
            <a:cxnLst/>
            <a:rect l="l" t="t" r="r" b="b"/>
            <a:pathLst>
              <a:path w="1101554" h="1122767">
                <a:moveTo>
                  <a:pt x="0" y="0"/>
                </a:moveTo>
                <a:lnTo>
                  <a:pt x="1101554" y="0"/>
                </a:lnTo>
                <a:lnTo>
                  <a:pt x="1101554" y="1122767"/>
                </a:lnTo>
                <a:lnTo>
                  <a:pt x="0" y="112276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2" name="TextBox 12"/>
          <p:cNvSpPr txBox="1"/>
          <p:nvPr/>
        </p:nvSpPr>
        <p:spPr>
          <a:xfrm>
            <a:off x="2803149" y="4245521"/>
            <a:ext cx="11523550" cy="629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>
                <a:solidFill>
                  <a:srgbClr val="FFFFFF"/>
                </a:solidFill>
                <a:latin typeface="Assistant"/>
                <a:ea typeface="Assistant"/>
                <a:cs typeface="Assistant"/>
                <a:sym typeface="Assistant"/>
              </a:rPr>
              <a:t>Precision is the Core Value of Our Patented Technology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18836" y="6278118"/>
            <a:ext cx="6804846" cy="30392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A4A4FB"/>
                </a:solidFill>
                <a:latin typeface="Assistant"/>
                <a:cs typeface="Assistant"/>
                <a:sym typeface="Assistant Bold"/>
              </a:rPr>
              <a:t>The Technology</a:t>
            </a:r>
          </a:p>
          <a:p>
            <a:pPr marL="690882" lvl="1" indent="-345441">
              <a:buFont typeface="Arial"/>
              <a:buChar char="•"/>
            </a:pPr>
            <a:r>
              <a:rPr lang="en-US" sz="2800">
                <a:solidFill>
                  <a:srgbClr val="878488"/>
                </a:solidFill>
                <a:latin typeface="Assistant"/>
                <a:cs typeface="Assistant"/>
              </a:rPr>
              <a:t>Made from </a:t>
            </a:r>
            <a:r>
              <a:rPr lang="en-US" sz="2800" b="1">
                <a:solidFill>
                  <a:srgbClr val="878488"/>
                </a:solidFill>
                <a:latin typeface="Assistant"/>
                <a:cs typeface="Assistant"/>
              </a:rPr>
              <a:t>3 pure silicon-crystal pyramids</a:t>
            </a:r>
          </a:p>
          <a:p>
            <a:pPr marL="345441" lvl="1"/>
            <a:endParaRPr lang="en-US" sz="1400" b="1">
              <a:solidFill>
                <a:srgbClr val="878488"/>
              </a:solidFill>
              <a:latin typeface="Assistant"/>
              <a:cs typeface="Assistant"/>
            </a:endParaRPr>
          </a:p>
          <a:p>
            <a:pPr marL="690882" lvl="1" indent="-345441" algn="l">
              <a:buFont typeface="Arial"/>
              <a:buChar char="•"/>
            </a:pPr>
            <a:r>
              <a:rPr lang="en-US" sz="2800">
                <a:solidFill>
                  <a:srgbClr val="878488"/>
                </a:solidFill>
                <a:latin typeface="Assistant"/>
                <a:ea typeface="Assistant"/>
                <a:cs typeface="Assistant"/>
                <a:sym typeface="Assistant"/>
              </a:rPr>
              <a:t>Manufactured using </a:t>
            </a:r>
            <a:r>
              <a:rPr lang="en-US" sz="2800" b="1">
                <a:solidFill>
                  <a:srgbClr val="878488"/>
                </a:solidFill>
                <a:latin typeface="Assistant"/>
                <a:ea typeface="Assistant"/>
                <a:cs typeface="Assistant"/>
                <a:sym typeface="Assistant"/>
              </a:rPr>
              <a:t>s</a:t>
            </a:r>
            <a:r>
              <a:rPr lang="en-US" sz="2800" b="1">
                <a:solidFill>
                  <a:srgbClr val="878488"/>
                </a:solidFill>
                <a:latin typeface="Assistant Bold"/>
                <a:ea typeface="Assistant Bold"/>
                <a:cs typeface="Assistant Bold"/>
                <a:sym typeface="Assistant Bold"/>
              </a:rPr>
              <a:t>emiconductor chip technology</a:t>
            </a:r>
            <a:r>
              <a:rPr lang="en-US" sz="2800">
                <a:solidFill>
                  <a:srgbClr val="878488"/>
                </a:solidFill>
                <a:latin typeface="Assistant"/>
                <a:ea typeface="Assistant"/>
                <a:cs typeface="Assistant"/>
                <a:sym typeface="Assistant"/>
              </a:rPr>
              <a:t> (MEMS - Micro-Electro-Mechanical Systems)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709161" y="6187829"/>
            <a:ext cx="5617538" cy="248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A4A4FB"/>
                </a:solidFill>
                <a:latin typeface="Assistant"/>
                <a:cs typeface="Assistant"/>
                <a:sym typeface="Assistant Bold"/>
              </a:rPr>
              <a:t>The Result</a:t>
            </a:r>
          </a:p>
          <a:p>
            <a:pPr marL="690880" lvl="1" indent="-345440" algn="l">
              <a:buFont typeface="Arial"/>
              <a:buChar char="•"/>
            </a:pPr>
            <a:r>
              <a:rPr lang="en-US" sz="2800">
                <a:solidFill>
                  <a:srgbClr val="878488"/>
                </a:solidFill>
                <a:latin typeface="Assistant"/>
                <a:ea typeface="Assistant"/>
                <a:cs typeface="Assistant"/>
                <a:sym typeface="Assistant"/>
              </a:rPr>
              <a:t>Ultra-precise for accurate dermal delivery</a:t>
            </a:r>
          </a:p>
          <a:p>
            <a:pPr marL="690880" lvl="1" indent="-345440" algn="l">
              <a:buFont typeface="Arial"/>
              <a:buChar char="•"/>
            </a:pPr>
            <a:endParaRPr lang="en-US" sz="1100">
              <a:solidFill>
                <a:srgbClr val="878488"/>
              </a:solidFill>
              <a:latin typeface="Assistant"/>
              <a:ea typeface="Assistant"/>
              <a:cs typeface="Assistant"/>
            </a:endParaRPr>
          </a:p>
          <a:p>
            <a:pPr marL="690880" lvl="1" indent="-345440">
              <a:buFont typeface="Arial"/>
              <a:buChar char="•"/>
            </a:pPr>
            <a:r>
              <a:rPr lang="en-US" sz="2800">
                <a:solidFill>
                  <a:srgbClr val="878488"/>
                </a:solidFill>
                <a:latin typeface="Assistant"/>
                <a:ea typeface="Assistant"/>
                <a:cs typeface="Assistant"/>
                <a:sym typeface="Assistant"/>
              </a:rPr>
              <a:t>Sharp, potent and blunt resistant </a:t>
            </a:r>
            <a:endParaRPr lang="en-US" sz="2800">
              <a:solidFill>
                <a:srgbClr val="878488"/>
              </a:solidFill>
              <a:latin typeface="Assistant"/>
              <a:ea typeface="Assistant"/>
              <a:cs typeface="Assistant"/>
            </a:endParaRP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557F9446-988F-4363-DC53-411E7E548B5F}"/>
              </a:ext>
            </a:extLst>
          </p:cNvPr>
          <p:cNvSpPr/>
          <p:nvPr/>
        </p:nvSpPr>
        <p:spPr>
          <a:xfrm>
            <a:off x="13795714" y="7124700"/>
            <a:ext cx="2612878" cy="2579677"/>
          </a:xfrm>
          <a:custGeom>
            <a:avLst/>
            <a:gdLst/>
            <a:ahLst/>
            <a:cxnLst/>
            <a:rect l="l" t="t" r="r" b="b"/>
            <a:pathLst>
              <a:path w="6378462" h="6350064">
                <a:moveTo>
                  <a:pt x="3189231" y="32"/>
                </a:moveTo>
                <a:lnTo>
                  <a:pt x="3189231" y="32"/>
                </a:lnTo>
                <a:cubicBezTo>
                  <a:pt x="2051530" y="-5056"/>
                  <a:pt x="998068" y="598980"/>
                  <a:pt x="427743" y="1583419"/>
                </a:cubicBezTo>
                <a:cubicBezTo>
                  <a:pt x="-142581" y="2567857"/>
                  <a:pt x="-142581" y="3782207"/>
                  <a:pt x="427743" y="4766645"/>
                </a:cubicBezTo>
                <a:cubicBezTo>
                  <a:pt x="998068" y="5751084"/>
                  <a:pt x="2051530" y="6355120"/>
                  <a:pt x="3189231" y="6350032"/>
                </a:cubicBezTo>
                <a:cubicBezTo>
                  <a:pt x="4326932" y="6355120"/>
                  <a:pt x="5380395" y="5751084"/>
                  <a:pt x="5950719" y="4766645"/>
                </a:cubicBezTo>
                <a:cubicBezTo>
                  <a:pt x="6521043" y="3782207"/>
                  <a:pt x="6521043" y="2567857"/>
                  <a:pt x="5950719" y="1583419"/>
                </a:cubicBezTo>
                <a:cubicBezTo>
                  <a:pt x="5380395" y="598980"/>
                  <a:pt x="4326932" y="-5056"/>
                  <a:pt x="3189231" y="32"/>
                </a:cubicBezTo>
                <a:close/>
              </a:path>
            </a:pathLst>
          </a:custGeom>
          <a:gradFill rotWithShape="1">
            <a:gsLst>
              <a:gs pos="0">
                <a:srgbClr val="85C8F0">
                  <a:alpha val="100000"/>
                </a:srgbClr>
              </a:gs>
              <a:gs pos="100000">
                <a:srgbClr val="A690FC">
                  <a:alpha val="100000"/>
                </a:srgbClr>
              </a:gs>
            </a:gsLst>
            <a:lin ang="2700000"/>
          </a:gradFill>
        </p:spPr>
        <p:txBody>
          <a:bodyPr/>
          <a:lstStyle/>
          <a:p>
            <a:endParaRPr lang="he-IL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A7B5C0A-6DA7-D616-24DC-AEAC4A9745B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0012" r="1232"/>
          <a:stretch/>
        </p:blipFill>
        <p:spPr>
          <a:xfrm>
            <a:off x="14016172" y="7322574"/>
            <a:ext cx="2190120" cy="2183928"/>
          </a:xfrm>
          <a:prstGeom prst="ellipse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0EA09-2587-1592-8303-7E125E983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D2D6B12-3BDF-A70C-ADB4-F9E542E8D814}"/>
              </a:ext>
            </a:extLst>
          </p:cNvPr>
          <p:cNvSpPr txBox="1">
            <a:spLocks/>
          </p:cNvSpPr>
          <p:nvPr/>
        </p:nvSpPr>
        <p:spPr>
          <a:xfrm>
            <a:off x="1200150" y="342900"/>
            <a:ext cx="15487650" cy="16764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spc="-145" dirty="0" err="1">
                <a:solidFill>
                  <a:srgbClr val="737373"/>
                </a:solidFill>
                <a:latin typeface="Assistant" pitchFamily="2" charset="-79"/>
                <a:ea typeface="+mn-ea"/>
                <a:cs typeface="Assistant" pitchFamily="2" charset="-79"/>
              </a:rPr>
              <a:t>Microtoxin</a:t>
            </a:r>
            <a:endParaRPr lang="en-US" b="1" spc="-145" dirty="0">
              <a:solidFill>
                <a:srgbClr val="737373"/>
              </a:solidFill>
              <a:latin typeface="Assistant" pitchFamily="2" charset="-79"/>
              <a:ea typeface="+mn-ea"/>
              <a:cs typeface="Assistant" pitchFamily="2" charset="-79"/>
            </a:endParaRPr>
          </a:p>
          <a:p>
            <a:pPr algn="l"/>
            <a:r>
              <a:rPr lang="en-US" spc="-145" dirty="0">
                <a:solidFill>
                  <a:srgbClr val="737373"/>
                </a:solidFill>
                <a:latin typeface="Assistant" pitchFamily="2" charset="-79"/>
                <a:ea typeface="+mn-ea"/>
                <a:cs typeface="Assistant" pitchFamily="2" charset="-79"/>
              </a:rPr>
              <a:t>Hypodermic Needle Vs. </a:t>
            </a:r>
            <a:r>
              <a:rPr lang="en-US" spc="-145" dirty="0" err="1">
                <a:solidFill>
                  <a:srgbClr val="737373"/>
                </a:solidFill>
                <a:latin typeface="Assistant" pitchFamily="2" charset="-79"/>
                <a:ea typeface="+mn-ea"/>
                <a:cs typeface="Assistant" pitchFamily="2" charset="-79"/>
              </a:rPr>
              <a:t>MicronJet</a:t>
            </a:r>
            <a:r>
              <a:rPr lang="en-US" spc="-145" baseline="30000" dirty="0" err="1">
                <a:solidFill>
                  <a:srgbClr val="737373"/>
                </a:solidFill>
                <a:latin typeface="Assistant" pitchFamily="2" charset="-79"/>
                <a:ea typeface="+mn-ea"/>
                <a:cs typeface="Assistant" pitchFamily="2" charset="-79"/>
              </a:rPr>
              <a:t>TM</a:t>
            </a:r>
            <a:endParaRPr lang="en-US" spc="-145" baseline="30000" dirty="0">
              <a:solidFill>
                <a:srgbClr val="737373"/>
              </a:solidFill>
              <a:latin typeface="Assistant" pitchFamily="2" charset="-79"/>
              <a:ea typeface="+mn-ea"/>
              <a:cs typeface="Assistant" pitchFamily="2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FC168E-347B-BC25-C5D6-78079C3A02F4}"/>
              </a:ext>
            </a:extLst>
          </p:cNvPr>
          <p:cNvSpPr txBox="1"/>
          <p:nvPr/>
        </p:nvSpPr>
        <p:spPr>
          <a:xfrm>
            <a:off x="1200150" y="7634463"/>
            <a:ext cx="11658600" cy="4924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600">
                <a:solidFill>
                  <a:srgbClr val="737373"/>
                </a:solidFill>
                <a:latin typeface="Assistant"/>
                <a:cs typeface="Assistant"/>
              </a:rPr>
              <a:t>Procedures performed by Dr. </a:t>
            </a:r>
            <a:r>
              <a:rPr lang="en-US" sz="2600" b="1">
                <a:solidFill>
                  <a:srgbClr val="737373"/>
                </a:solidFill>
                <a:latin typeface="Assistant"/>
                <a:cs typeface="Assistant"/>
              </a:rPr>
              <a:t>Riekie Smit</a:t>
            </a:r>
            <a:r>
              <a:rPr lang="en-US" sz="2600">
                <a:solidFill>
                  <a:srgbClr val="737373"/>
                </a:solidFill>
                <a:latin typeface="Assistant"/>
                <a:cs typeface="Assistant"/>
              </a:rPr>
              <a:t>, Aesthetic Clinician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0D57DF-054B-ADBB-2DA6-0D43220BEDA3}"/>
              </a:ext>
            </a:extLst>
          </p:cNvPr>
          <p:cNvSpPr txBox="1"/>
          <p:nvPr/>
        </p:nvSpPr>
        <p:spPr>
          <a:xfrm>
            <a:off x="1200150" y="1776421"/>
            <a:ext cx="43692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spc="-145">
                <a:solidFill>
                  <a:srgbClr val="3960A1"/>
                </a:solidFill>
                <a:latin typeface="Assistant" pitchFamily="2" charset="-79"/>
                <a:ea typeface="+mn-ea"/>
                <a:cs typeface="Assistant" pitchFamily="2" charset="-79"/>
              </a:rPr>
              <a:t>(Click the picture to watch the video)</a:t>
            </a:r>
            <a:endParaRPr lang="he-IL" sz="2400"/>
          </a:p>
        </p:txBody>
      </p:sp>
      <p:pic>
        <p:nvPicPr>
          <p:cNvPr id="2" name="Online Media 1" title="Microtoxin Delivery with Hypodermic Needle">
            <a:hlinkClick r:id="" action="ppaction://media"/>
            <a:extLst>
              <a:ext uri="{FF2B5EF4-FFF2-40B4-BE49-F238E27FC236}">
                <a16:creationId xmlns:a16="http://schemas.microsoft.com/office/drawing/2014/main" id="{F56163CE-5690-C5BE-FBCA-E7DF805ABB7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35716" y="2675659"/>
            <a:ext cx="8095329" cy="4570488"/>
          </a:xfrm>
          <a:prstGeom prst="rect">
            <a:avLst/>
          </a:prstGeom>
        </p:spPr>
      </p:pic>
      <p:pic>
        <p:nvPicPr>
          <p:cNvPr id="11" name="Online Media 10" title="Microtoxin Administration Using MicronJet™">
            <a:hlinkClick r:id="" action="ppaction://media"/>
            <a:extLst>
              <a:ext uri="{FF2B5EF4-FFF2-40B4-BE49-F238E27FC236}">
                <a16:creationId xmlns:a16="http://schemas.microsoft.com/office/drawing/2014/main" id="{549D75B5-155B-CEC7-2398-A4A966D62499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9209447" y="2652537"/>
            <a:ext cx="8095329" cy="457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77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A8CAC5-8C1F-5C08-648B-AAAC3D3E2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256145D-F526-2589-59AE-089A640AC054}"/>
              </a:ext>
            </a:extLst>
          </p:cNvPr>
          <p:cNvSpPr txBox="1">
            <a:spLocks/>
          </p:cNvSpPr>
          <p:nvPr/>
        </p:nvSpPr>
        <p:spPr>
          <a:xfrm>
            <a:off x="1347537" y="342900"/>
            <a:ext cx="4062663" cy="16764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spc="-145">
                <a:solidFill>
                  <a:srgbClr val="737373"/>
                </a:solidFill>
                <a:latin typeface="Assistant" pitchFamily="2" charset="-79"/>
                <a:ea typeface="+mn-ea"/>
                <a:cs typeface="Assistant" pitchFamily="2" charset="-79"/>
              </a:rPr>
              <a:t>Lips Hydration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DA9981-780C-030C-5D0C-4D10F838263F}"/>
              </a:ext>
            </a:extLst>
          </p:cNvPr>
          <p:cNvSpPr txBox="1"/>
          <p:nvPr/>
        </p:nvSpPr>
        <p:spPr>
          <a:xfrm>
            <a:off x="1335505" y="9051548"/>
            <a:ext cx="6167564" cy="8925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600">
                <a:solidFill>
                  <a:srgbClr val="737373"/>
                </a:solidFill>
                <a:latin typeface="Assistant"/>
                <a:cs typeface="Assistant"/>
              </a:rPr>
              <a:t>Procedure performed by Dr. </a:t>
            </a:r>
            <a:r>
              <a:rPr lang="en-US" sz="2600" b="1">
                <a:solidFill>
                  <a:srgbClr val="737373"/>
                </a:solidFill>
                <a:latin typeface="Assistant"/>
                <a:cs typeface="Assistant"/>
              </a:rPr>
              <a:t>Riekie Smit</a:t>
            </a:r>
            <a:r>
              <a:rPr lang="en-US" sz="2600">
                <a:solidFill>
                  <a:srgbClr val="737373"/>
                </a:solidFill>
                <a:latin typeface="Assistant"/>
                <a:cs typeface="Assistant"/>
              </a:rPr>
              <a:t>, Aesthetic Clinician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4CAF76-BFFF-657C-96F0-DE562DE6B47D}"/>
              </a:ext>
            </a:extLst>
          </p:cNvPr>
          <p:cNvSpPr txBox="1"/>
          <p:nvPr/>
        </p:nvSpPr>
        <p:spPr>
          <a:xfrm>
            <a:off x="9930063" y="149935"/>
            <a:ext cx="70104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spc="-145" dirty="0">
                <a:solidFill>
                  <a:srgbClr val="737373"/>
                </a:solidFill>
                <a:latin typeface="Assistant" pitchFamily="2" charset="-79"/>
                <a:cs typeface="Assistant" pitchFamily="2" charset="-79"/>
              </a:rPr>
              <a:t>Local anesthesia for drainage of pus from a furuncle</a:t>
            </a:r>
            <a:endParaRPr lang="he-IL" sz="4400" b="1" spc="-145" dirty="0">
              <a:solidFill>
                <a:srgbClr val="737373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6F8489-FC8D-600B-4C4C-DDBA3FAE0363}"/>
              </a:ext>
            </a:extLst>
          </p:cNvPr>
          <p:cNvSpPr txBox="1">
            <a:spLocks/>
          </p:cNvSpPr>
          <p:nvPr/>
        </p:nvSpPr>
        <p:spPr>
          <a:xfrm>
            <a:off x="10093660" y="8951795"/>
            <a:ext cx="4993940" cy="306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algn="l" defTabSz="6858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lang="en-IL" sz="2100" b="1" i="0" u="none" strike="noStrike" kern="1200" cap="none" dirty="0">
                <a:solidFill>
                  <a:srgbClr val="1E55A5"/>
                </a:solidFill>
                <a:latin typeface="Assistant ExtraBold" pitchFamily="2" charset="-79"/>
                <a:ea typeface="Dongle" pitchFamily="2" charset="-127"/>
                <a:cs typeface="Assistant ExtraBold" pitchFamily="2" charset="-79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600">
                <a:solidFill>
                  <a:srgbClr val="737373"/>
                </a:solidFill>
                <a:latin typeface="Assistant"/>
                <a:ea typeface="+mn-ea"/>
                <a:cs typeface="Assistant"/>
              </a:rPr>
              <a:t>Dr. Alex Levenberg, </a:t>
            </a:r>
            <a:r>
              <a:rPr lang="en-US" sz="2600" b="0">
                <a:solidFill>
                  <a:srgbClr val="737373"/>
                </a:solidFill>
                <a:latin typeface="Assistant"/>
                <a:ea typeface="+mn-ea"/>
                <a:cs typeface="Assistant"/>
              </a:rPr>
              <a:t>Plastic Surgeon, Lidocaine</a:t>
            </a:r>
            <a:endParaRPr lang="he-IL" sz="2600" b="0">
              <a:solidFill>
                <a:srgbClr val="737373"/>
              </a:solidFill>
              <a:latin typeface="Assistant"/>
              <a:ea typeface="+mn-ea"/>
              <a:cs typeface="Assistan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8E8695-DF5F-F809-82CF-E1705619E589}"/>
              </a:ext>
            </a:extLst>
          </p:cNvPr>
          <p:cNvSpPr txBox="1"/>
          <p:nvPr/>
        </p:nvSpPr>
        <p:spPr>
          <a:xfrm>
            <a:off x="5485527" y="411545"/>
            <a:ext cx="43692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spc="-145">
                <a:solidFill>
                  <a:srgbClr val="3960A1"/>
                </a:solidFill>
                <a:latin typeface="Assistant" pitchFamily="2" charset="-79"/>
                <a:ea typeface="+mn-ea"/>
                <a:cs typeface="Assistant" pitchFamily="2" charset="-79"/>
              </a:rPr>
              <a:t>(Click the picture to watch the video)</a:t>
            </a:r>
            <a:endParaRPr lang="he-IL" sz="2400"/>
          </a:p>
        </p:txBody>
      </p:sp>
      <p:pic>
        <p:nvPicPr>
          <p:cNvPr id="5" name="Online Media 4" title="Lip Hydration with Intradermal Delivery">
            <a:hlinkClick r:id="" action="ppaction://media"/>
            <a:extLst>
              <a:ext uri="{FF2B5EF4-FFF2-40B4-BE49-F238E27FC236}">
                <a16:creationId xmlns:a16="http://schemas.microsoft.com/office/drawing/2014/main" id="{0C354F2E-C1C5-ACA4-F2CF-8A6B314D77A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557937" y="1611233"/>
            <a:ext cx="4637901" cy="7355310"/>
          </a:xfrm>
          <a:prstGeom prst="rect">
            <a:avLst/>
          </a:prstGeom>
        </p:spPr>
      </p:pic>
      <p:pic>
        <p:nvPicPr>
          <p:cNvPr id="6" name="Online Media 5" title="Local Anesthesia for Furuncle Drainage with MicronJet™">
            <a:hlinkClick r:id="" action="ppaction://media"/>
            <a:extLst>
              <a:ext uri="{FF2B5EF4-FFF2-40B4-BE49-F238E27FC236}">
                <a16:creationId xmlns:a16="http://schemas.microsoft.com/office/drawing/2014/main" id="{5669118A-C56B-F0FB-914A-BB564A24B5F7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10093660" y="1510089"/>
            <a:ext cx="4153253" cy="735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59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9DD6213-7008-5DFA-43EA-C1F3D0005FE3}"/>
              </a:ext>
            </a:extLst>
          </p:cNvPr>
          <p:cNvSpPr txBox="1">
            <a:spLocks/>
          </p:cNvSpPr>
          <p:nvPr/>
        </p:nvSpPr>
        <p:spPr>
          <a:xfrm>
            <a:off x="902369" y="419100"/>
            <a:ext cx="15487650" cy="203451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spc="-145" dirty="0">
                <a:solidFill>
                  <a:srgbClr val="737373"/>
                </a:solidFill>
                <a:latin typeface="Assistant" pitchFamily="2" charset="-79"/>
                <a:ea typeface="+mn-ea"/>
                <a:cs typeface="Assistant" pitchFamily="2" charset="-79"/>
              </a:rPr>
              <a:t>Hair Restoration</a:t>
            </a:r>
          </a:p>
          <a:p>
            <a:pPr algn="l"/>
            <a:r>
              <a:rPr lang="en-US" spc="-145" dirty="0">
                <a:solidFill>
                  <a:srgbClr val="737373"/>
                </a:solidFill>
                <a:latin typeface="Assistant" pitchFamily="2" charset="-79"/>
                <a:ea typeface="+mn-ea"/>
                <a:cs typeface="Assistant" pitchFamily="2" charset="-79"/>
              </a:rPr>
              <a:t>Scalp Injections with </a:t>
            </a:r>
            <a:r>
              <a:rPr lang="en-US" spc="-145" dirty="0" err="1">
                <a:solidFill>
                  <a:srgbClr val="737373"/>
                </a:solidFill>
                <a:latin typeface="Assistant" pitchFamily="2" charset="-79"/>
                <a:ea typeface="+mn-ea"/>
                <a:cs typeface="Assistant" pitchFamily="2" charset="-79"/>
              </a:rPr>
              <a:t>MicronJet</a:t>
            </a:r>
            <a:r>
              <a:rPr lang="en-US" spc="-145" baseline="30000" dirty="0" err="1">
                <a:solidFill>
                  <a:srgbClr val="737373"/>
                </a:solidFill>
                <a:latin typeface="Assistant" pitchFamily="2" charset="-79"/>
                <a:ea typeface="+mn-ea"/>
                <a:cs typeface="Assistant" pitchFamily="2" charset="-79"/>
              </a:rPr>
              <a:t>TM</a:t>
            </a:r>
            <a:r>
              <a:rPr lang="en-US" spc="-145" dirty="0">
                <a:solidFill>
                  <a:srgbClr val="737373"/>
                </a:solidFill>
                <a:latin typeface="Assistant" pitchFamily="2" charset="-79"/>
                <a:ea typeface="+mn-ea"/>
                <a:cs typeface="Assistant" pitchFamily="2" charset="-79"/>
              </a:rPr>
              <a:t> 800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3AF01F-9776-D7B0-1746-394E7522FB1D}"/>
              </a:ext>
            </a:extLst>
          </p:cNvPr>
          <p:cNvSpPr txBox="1"/>
          <p:nvPr/>
        </p:nvSpPr>
        <p:spPr>
          <a:xfrm>
            <a:off x="8229600" y="8572500"/>
            <a:ext cx="350436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lumMod val="50000"/>
                    <a:lumOff val="50000"/>
                  </a:schemeClr>
                </a:solidFill>
                <a:latin typeface="Assistant" pitchFamily="2" charset="-79"/>
                <a:cs typeface="Assistant" pitchFamily="2" charset="-79"/>
              </a:rPr>
              <a:t>Procedures performed by Dr. </a:t>
            </a:r>
            <a:r>
              <a:rPr lang="en-US" sz="2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ssistant" pitchFamily="2" charset="-79"/>
                <a:cs typeface="Assistant" pitchFamily="2" charset="-79"/>
              </a:rPr>
              <a:t>Marat Perich, Aesthetics Clinician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68A2AA-D72D-B4E4-2355-D60192A249DA}"/>
              </a:ext>
            </a:extLst>
          </p:cNvPr>
          <p:cNvSpPr txBox="1"/>
          <p:nvPr/>
        </p:nvSpPr>
        <p:spPr>
          <a:xfrm>
            <a:off x="786063" y="8588752"/>
            <a:ext cx="700246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srgbClr val="737373"/>
                </a:solidFill>
                <a:latin typeface="Assistant"/>
                <a:cs typeface="Assistant"/>
              </a:rPr>
              <a:t>Procedure performed </a:t>
            </a:r>
            <a:r>
              <a:rPr lang="en-US" sz="2600" b="1">
                <a:solidFill>
                  <a:srgbClr val="737373"/>
                </a:solidFill>
                <a:latin typeface="Assistant"/>
                <a:cs typeface="Assistant"/>
              </a:rPr>
              <a:t>by Dr.  Elisabeth Dancey</a:t>
            </a:r>
            <a:r>
              <a:rPr lang="en-US" sz="2600">
                <a:solidFill>
                  <a:srgbClr val="737373"/>
                </a:solidFill>
                <a:latin typeface="Assistant"/>
                <a:cs typeface="Assistant"/>
              </a:rPr>
              <a:t>, Cosmetics Clinician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F74387-85E9-26EA-B527-89B9C5404D25}"/>
              </a:ext>
            </a:extLst>
          </p:cNvPr>
          <p:cNvSpPr txBox="1"/>
          <p:nvPr/>
        </p:nvSpPr>
        <p:spPr>
          <a:xfrm>
            <a:off x="9144000" y="1205526"/>
            <a:ext cx="43692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spc="-145" dirty="0">
                <a:solidFill>
                  <a:srgbClr val="3960A1"/>
                </a:solidFill>
                <a:latin typeface="Assistant" pitchFamily="2" charset="-79"/>
                <a:ea typeface="+mn-ea"/>
                <a:cs typeface="Assistant" pitchFamily="2" charset="-79"/>
              </a:rPr>
              <a:t>(Click the picture to watch the video)</a:t>
            </a:r>
            <a:endParaRPr lang="he-IL" sz="2400" dirty="0"/>
          </a:p>
        </p:txBody>
      </p:sp>
      <p:pic>
        <p:nvPicPr>
          <p:cNvPr id="2" name="Online Media 1" title="Scalp Injections with MicronJet™ 800">
            <a:hlinkClick r:id="" action="ppaction://media"/>
            <a:extLst>
              <a:ext uri="{FF2B5EF4-FFF2-40B4-BE49-F238E27FC236}">
                <a16:creationId xmlns:a16="http://schemas.microsoft.com/office/drawing/2014/main" id="{D80345E3-5EE4-AE02-86B5-CAC4E311826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032695" y="1966515"/>
            <a:ext cx="4586441" cy="6582674"/>
          </a:xfrm>
          <a:prstGeom prst="rect">
            <a:avLst/>
          </a:prstGeom>
        </p:spPr>
      </p:pic>
      <p:pic>
        <p:nvPicPr>
          <p:cNvPr id="8" name="Online Media 7" title="MicronJet™ 800 for Scalp Injections">
            <a:hlinkClick r:id="" action="ppaction://media"/>
            <a:extLst>
              <a:ext uri="{FF2B5EF4-FFF2-40B4-BE49-F238E27FC236}">
                <a16:creationId xmlns:a16="http://schemas.microsoft.com/office/drawing/2014/main" id="{2D6D3184-5E4F-20DE-17E8-B9CC5C242657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8101475" y="2139457"/>
            <a:ext cx="3785725" cy="6433043"/>
          </a:xfrm>
          <a:prstGeom prst="rect">
            <a:avLst/>
          </a:prstGeom>
        </p:spPr>
      </p:pic>
      <p:pic>
        <p:nvPicPr>
          <p:cNvPr id="10" name="Online Media 9" title="Local Anesthesia Before Hair Transplant with MicronJet™">
            <a:hlinkClick r:id="" action="ppaction://media"/>
            <a:extLst>
              <a:ext uri="{FF2B5EF4-FFF2-40B4-BE49-F238E27FC236}">
                <a16:creationId xmlns:a16="http://schemas.microsoft.com/office/drawing/2014/main" id="{30E5B520-9348-E0D6-03AF-CC793DA6BEC8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7"/>
          <a:stretch>
            <a:fillRect/>
          </a:stretch>
        </p:blipFill>
        <p:spPr>
          <a:xfrm>
            <a:off x="12778951" y="2139457"/>
            <a:ext cx="3611068" cy="63951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1E5AB38-12F4-B4F8-9BF3-30FAD59F94C9}"/>
              </a:ext>
            </a:extLst>
          </p:cNvPr>
          <p:cNvSpPr txBox="1"/>
          <p:nvPr/>
        </p:nvSpPr>
        <p:spPr>
          <a:xfrm>
            <a:off x="12778951" y="8534571"/>
            <a:ext cx="350436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lumMod val="50000"/>
                    <a:lumOff val="50000"/>
                  </a:schemeClr>
                </a:solidFill>
                <a:latin typeface="Assistant" pitchFamily="2" charset="-79"/>
                <a:cs typeface="Assistant" pitchFamily="2" charset="-79"/>
              </a:rPr>
              <a:t>Procedure performed by </a:t>
            </a:r>
            <a:r>
              <a:rPr lang="en-US" sz="2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ssistant" pitchFamily="2" charset="-79"/>
                <a:cs typeface="Assistant" pitchFamily="2" charset="-79"/>
              </a:rPr>
              <a:t>Dr. Francisco Le Voci</a:t>
            </a:r>
            <a:r>
              <a:rPr lang="en-US" sz="2600" b="1">
                <a:solidFill>
                  <a:schemeClr val="tx1">
                    <a:lumMod val="50000"/>
                    <a:lumOff val="50000"/>
                  </a:schemeClr>
                </a:solidFill>
                <a:latin typeface="Assistant" pitchFamily="2" charset="-79"/>
                <a:cs typeface="Assistant" pitchFamily="2" charset="-79"/>
              </a:rPr>
              <a:t>, Dermatologist</a:t>
            </a:r>
            <a:endParaRPr lang="en-US" sz="2600" b="1" dirty="0">
              <a:solidFill>
                <a:schemeClr val="tx1">
                  <a:lumMod val="50000"/>
                  <a:lumOff val="50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0903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3D119C17-DB8D-A52B-9158-F215108A9671}"/>
              </a:ext>
            </a:extLst>
          </p:cNvPr>
          <p:cNvGrpSpPr/>
          <p:nvPr/>
        </p:nvGrpSpPr>
        <p:grpSpPr>
          <a:xfrm>
            <a:off x="747730" y="2181484"/>
            <a:ext cx="5276418" cy="4974522"/>
            <a:chOff x="1295400" y="2551930"/>
            <a:chExt cx="5486400" cy="55282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871F496-226F-D13C-6E97-5929762A84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951" r="15433"/>
            <a:stretch/>
          </p:blipFill>
          <p:spPr>
            <a:xfrm>
              <a:off x="1828800" y="3086100"/>
              <a:ext cx="4459757" cy="4440355"/>
            </a:xfrm>
            <a:prstGeom prst="ellipse">
              <a:avLst/>
            </a:prstGeom>
          </p:spPr>
        </p:pic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B632771C-9FCE-F8FE-1BA4-1C3DDFC277A6}"/>
                </a:ext>
              </a:extLst>
            </p:cNvPr>
            <p:cNvSpPr/>
            <p:nvPr/>
          </p:nvSpPr>
          <p:spPr>
            <a:xfrm>
              <a:off x="1295400" y="2551930"/>
              <a:ext cx="5486400" cy="552826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gradFill rotWithShape="1">
              <a:gsLst>
                <a:gs pos="0">
                  <a:srgbClr val="85C8F0">
                    <a:alpha val="100000"/>
                  </a:srgbClr>
                </a:gs>
                <a:gs pos="100000">
                  <a:srgbClr val="A690FC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AE8FB4B-2E2A-8D21-B987-9B3E844E7F5F}"/>
              </a:ext>
            </a:extLst>
          </p:cNvPr>
          <p:cNvGrpSpPr/>
          <p:nvPr/>
        </p:nvGrpSpPr>
        <p:grpSpPr>
          <a:xfrm>
            <a:off x="6537133" y="2171700"/>
            <a:ext cx="5251991" cy="4984305"/>
            <a:chOff x="7036287" y="2705100"/>
            <a:chExt cx="5486400" cy="55282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11ABEFF-D5DC-AF43-BCF6-DE2B40470E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154" r="17231"/>
            <a:stretch/>
          </p:blipFill>
          <p:spPr>
            <a:xfrm>
              <a:off x="7549608" y="3249052"/>
              <a:ext cx="4459757" cy="4440355"/>
            </a:xfrm>
            <a:prstGeom prst="ellipse">
              <a:avLst/>
            </a:prstGeom>
          </p:spPr>
        </p:pic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23F5418A-4BB4-C888-E157-832A70FDB9B9}"/>
                </a:ext>
              </a:extLst>
            </p:cNvPr>
            <p:cNvSpPr/>
            <p:nvPr/>
          </p:nvSpPr>
          <p:spPr>
            <a:xfrm>
              <a:off x="7036287" y="2705100"/>
              <a:ext cx="5486400" cy="552826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gradFill rotWithShape="1">
              <a:gsLst>
                <a:gs pos="0">
                  <a:srgbClr val="85C8F0">
                    <a:alpha val="100000"/>
                  </a:srgbClr>
                </a:gs>
                <a:gs pos="100000">
                  <a:srgbClr val="A690FC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A724983-2293-0B85-1B8E-61D714F0E4F7}"/>
              </a:ext>
            </a:extLst>
          </p:cNvPr>
          <p:cNvGrpSpPr/>
          <p:nvPr/>
        </p:nvGrpSpPr>
        <p:grpSpPr>
          <a:xfrm>
            <a:off x="12271875" y="2191269"/>
            <a:ext cx="5175792" cy="4984296"/>
            <a:chOff x="12777174" y="2705099"/>
            <a:chExt cx="5486400" cy="552826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5DE7DDA-4DE1-79AF-9B7E-2B75E55FBD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774" r="12108"/>
            <a:stretch/>
          </p:blipFill>
          <p:spPr>
            <a:xfrm>
              <a:off x="13290495" y="3249051"/>
              <a:ext cx="4459757" cy="4440355"/>
            </a:xfrm>
            <a:prstGeom prst="ellipse">
              <a:avLst/>
            </a:prstGeom>
          </p:spPr>
        </p:pic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5FFC2FB1-1C24-4D8E-960C-C3F677382657}"/>
                </a:ext>
              </a:extLst>
            </p:cNvPr>
            <p:cNvSpPr/>
            <p:nvPr/>
          </p:nvSpPr>
          <p:spPr>
            <a:xfrm>
              <a:off x="12777174" y="2705099"/>
              <a:ext cx="5486400" cy="552826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gradFill rotWithShape="1">
              <a:gsLst>
                <a:gs pos="0">
                  <a:srgbClr val="85C8F0">
                    <a:alpha val="100000"/>
                  </a:srgbClr>
                </a:gs>
                <a:gs pos="100000">
                  <a:srgbClr val="A690FC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20" name="Google Shape;90;p17">
            <a:extLst>
              <a:ext uri="{FF2B5EF4-FFF2-40B4-BE49-F238E27FC236}">
                <a16:creationId xmlns:a16="http://schemas.microsoft.com/office/drawing/2014/main" id="{59C68604-C070-DA84-FB11-BD7C4DFBCE2B}"/>
              </a:ext>
            </a:extLst>
          </p:cNvPr>
          <p:cNvSpPr txBox="1">
            <a:spLocks/>
          </p:cNvSpPr>
          <p:nvPr/>
        </p:nvSpPr>
        <p:spPr>
          <a:xfrm>
            <a:off x="1284778" y="7653342"/>
            <a:ext cx="4800600" cy="13149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2800"/>
              <a:buFont typeface="Arial" panose="020B0604020202020204" pitchFamily="34" charset="0"/>
              <a:buNone/>
            </a:pPr>
            <a:r>
              <a:rPr lang="en" sz="2600">
                <a:solidFill>
                  <a:srgbClr val="1E55A5"/>
                </a:solidFill>
                <a:latin typeface="Assistant" pitchFamily="2" charset="-79"/>
                <a:cs typeface="Assistant" pitchFamily="2" charset="-79"/>
              </a:rPr>
              <a:t>Verify the treatment area is dry, </a:t>
            </a:r>
            <a:r>
              <a:rPr lang="en" sz="2600" b="1">
                <a:solidFill>
                  <a:srgbClr val="1E55A5"/>
                </a:solidFill>
                <a:latin typeface="Assistant" pitchFamily="2" charset="-79"/>
                <a:cs typeface="Assistant" pitchFamily="2" charset="-79"/>
              </a:rPr>
              <a:t>stretch</a:t>
            </a:r>
            <a:r>
              <a:rPr lang="en" sz="2600">
                <a:solidFill>
                  <a:srgbClr val="1E55A5"/>
                </a:solidFill>
                <a:latin typeface="Assistant" pitchFamily="2" charset="-79"/>
                <a:cs typeface="Assistant" pitchFamily="2" charset="-79"/>
              </a:rPr>
              <a:t> </a:t>
            </a:r>
            <a:r>
              <a:rPr lang="en" sz="2600" b="1">
                <a:solidFill>
                  <a:srgbClr val="1E55A5"/>
                </a:solidFill>
                <a:latin typeface="Assistant" pitchFamily="2" charset="-79"/>
                <a:cs typeface="Assistant" pitchFamily="2" charset="-79"/>
              </a:rPr>
              <a:t>the skin </a:t>
            </a:r>
            <a:r>
              <a:rPr lang="en" sz="2600">
                <a:solidFill>
                  <a:srgbClr val="1E55A5"/>
                </a:solidFill>
                <a:latin typeface="Assistant" pitchFamily="2" charset="-79"/>
                <a:cs typeface="Assistant" pitchFamily="2" charset="-79"/>
              </a:rPr>
              <a:t>and insert the device at a </a:t>
            </a:r>
            <a:r>
              <a:rPr lang="en" sz="2600" b="1">
                <a:solidFill>
                  <a:srgbClr val="1E55A5"/>
                </a:solidFill>
                <a:latin typeface="Assistant" pitchFamily="2" charset="-79"/>
                <a:cs typeface="Assistant" pitchFamily="2" charset="-79"/>
              </a:rPr>
              <a:t>45-70</a:t>
            </a:r>
            <a:r>
              <a:rPr lang="en" sz="2600" b="1" baseline="30000">
                <a:solidFill>
                  <a:srgbClr val="1E55A5"/>
                </a:solidFill>
                <a:latin typeface="Assistant" pitchFamily="2" charset="-79"/>
                <a:cs typeface="Assistant" pitchFamily="2" charset="-79"/>
              </a:rPr>
              <a:t>0 </a:t>
            </a:r>
            <a:r>
              <a:rPr lang="en" sz="2600" b="1">
                <a:solidFill>
                  <a:srgbClr val="1E55A5"/>
                </a:solidFill>
                <a:latin typeface="Assistant" pitchFamily="2" charset="-79"/>
                <a:cs typeface="Assistant" pitchFamily="2" charset="-79"/>
              </a:rPr>
              <a:t>angle. </a:t>
            </a:r>
            <a:r>
              <a:rPr lang="en" sz="2600">
                <a:solidFill>
                  <a:srgbClr val="1E55A5"/>
                </a:solidFill>
                <a:latin typeface="Assistant" pitchFamily="2" charset="-79"/>
                <a:cs typeface="Assistant" pitchFamily="2" charset="-79"/>
              </a:rPr>
              <a:t>Then flatten a bit, with the </a:t>
            </a:r>
            <a:r>
              <a:rPr lang="en" sz="2600" b="1">
                <a:solidFill>
                  <a:srgbClr val="1E55A5"/>
                </a:solidFill>
                <a:latin typeface="Assistant" pitchFamily="2" charset="-79"/>
                <a:cs typeface="Assistant" pitchFamily="2" charset="-79"/>
              </a:rPr>
              <a:t>blue orientation line facing you</a:t>
            </a:r>
            <a:r>
              <a:rPr lang="en" sz="2600">
                <a:solidFill>
                  <a:srgbClr val="1E55A5"/>
                </a:solidFill>
                <a:latin typeface="Assistant" pitchFamily="2" charset="-79"/>
                <a:cs typeface="Assistant" pitchFamily="2" charset="-79"/>
              </a:rPr>
              <a:t>.</a:t>
            </a:r>
            <a:endParaRPr lang="en-US" sz="2600">
              <a:solidFill>
                <a:srgbClr val="1E55A5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21" name="Google Shape;89;p17">
            <a:extLst>
              <a:ext uri="{FF2B5EF4-FFF2-40B4-BE49-F238E27FC236}">
                <a16:creationId xmlns:a16="http://schemas.microsoft.com/office/drawing/2014/main" id="{DEC39FA6-D160-F223-7699-CD0346FE10B4}"/>
              </a:ext>
            </a:extLst>
          </p:cNvPr>
          <p:cNvSpPr txBox="1">
            <a:spLocks/>
          </p:cNvSpPr>
          <p:nvPr/>
        </p:nvSpPr>
        <p:spPr>
          <a:xfrm>
            <a:off x="1066800" y="7224923"/>
            <a:ext cx="3063363" cy="428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algn="l" defTabSz="6858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lang="en-IL" sz="2100" b="1" i="0" u="none" strike="noStrike" kern="1200" cap="none" dirty="0">
                <a:solidFill>
                  <a:srgbClr val="1E55A5"/>
                </a:solidFill>
                <a:latin typeface="Assistant ExtraBold" pitchFamily="2" charset="-79"/>
                <a:ea typeface="Dongle" pitchFamily="2" charset="-127"/>
                <a:cs typeface="Assistant ExtraBold" pitchFamily="2" charset="-79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000">
                <a:latin typeface="Assistant" pitchFamily="2" charset="-79"/>
                <a:cs typeface="Assistant" pitchFamily="2" charset="-79"/>
              </a:rPr>
              <a:t>Place &amp; Stretch</a:t>
            </a:r>
          </a:p>
        </p:txBody>
      </p:sp>
      <p:sp>
        <p:nvSpPr>
          <p:cNvPr id="22" name="Google Shape;89;p17">
            <a:extLst>
              <a:ext uri="{FF2B5EF4-FFF2-40B4-BE49-F238E27FC236}">
                <a16:creationId xmlns:a16="http://schemas.microsoft.com/office/drawing/2014/main" id="{8A638285-1FC6-0202-7816-A068DDF6B955}"/>
              </a:ext>
            </a:extLst>
          </p:cNvPr>
          <p:cNvSpPr txBox="1">
            <a:spLocks/>
          </p:cNvSpPr>
          <p:nvPr/>
        </p:nvSpPr>
        <p:spPr>
          <a:xfrm>
            <a:off x="7028522" y="7175565"/>
            <a:ext cx="1295400" cy="428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algn="l" defTabSz="6858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lang="en-IL" sz="2100" b="1" i="0" u="none" strike="noStrike" kern="1200" cap="none" dirty="0">
                <a:solidFill>
                  <a:srgbClr val="1E55A5"/>
                </a:solidFill>
                <a:latin typeface="Assistant ExtraBold" pitchFamily="2" charset="-79"/>
                <a:ea typeface="Dongle" pitchFamily="2" charset="-127"/>
                <a:cs typeface="Assistant ExtraBold" pitchFamily="2" charset="-79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000">
                <a:latin typeface="Assistant" pitchFamily="2" charset="-79"/>
                <a:cs typeface="Assistant" pitchFamily="2" charset="-79"/>
              </a:rPr>
              <a:t>Push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12748B4-F56E-0638-6224-23CD9B7F53B2}"/>
              </a:ext>
            </a:extLst>
          </p:cNvPr>
          <p:cNvSpPr txBox="1"/>
          <p:nvPr/>
        </p:nvSpPr>
        <p:spPr>
          <a:xfrm>
            <a:off x="7239000" y="7700082"/>
            <a:ext cx="4267200" cy="1537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  <a:buClr>
                <a:schemeClr val="dk1"/>
              </a:buClr>
              <a:buSzPts val="2800"/>
            </a:pPr>
            <a:r>
              <a:rPr lang="en-US" sz="2600">
                <a:solidFill>
                  <a:srgbClr val="1E55A5"/>
                </a:solidFill>
                <a:latin typeface="Assistant"/>
                <a:cs typeface="Assistant"/>
              </a:rPr>
              <a:t>Push the syringe’s plunger and </a:t>
            </a:r>
            <a:r>
              <a:rPr lang="en-US" sz="2600" b="1">
                <a:solidFill>
                  <a:srgbClr val="1E55A5"/>
                </a:solidFill>
                <a:latin typeface="Assistant"/>
                <a:cs typeface="Assistant"/>
              </a:rPr>
              <a:t>inject slowly. </a:t>
            </a:r>
            <a:r>
              <a:rPr lang="en-US" sz="2800"/>
              <a:t> </a:t>
            </a:r>
            <a:r>
              <a:rPr lang="en-US" sz="2600">
                <a:solidFill>
                  <a:srgbClr val="1E55A5"/>
                </a:solidFill>
                <a:latin typeface="Assistant"/>
                <a:cs typeface="Assistant"/>
              </a:rPr>
              <a:t>Continue injecting until a </a:t>
            </a:r>
            <a:r>
              <a:rPr lang="en-US" sz="2600" b="1">
                <a:solidFill>
                  <a:srgbClr val="1E55A5"/>
                </a:solidFill>
                <a:latin typeface="Assistant"/>
                <a:cs typeface="Assistant"/>
              </a:rPr>
              <a:t>bleb forms</a:t>
            </a:r>
            <a:r>
              <a:rPr lang="en-US" sz="2600">
                <a:solidFill>
                  <a:srgbClr val="1E55A5"/>
                </a:solidFill>
                <a:latin typeface="Assistant"/>
                <a:cs typeface="Assistant"/>
              </a:rPr>
              <a:t>.</a:t>
            </a:r>
          </a:p>
        </p:txBody>
      </p:sp>
      <p:sp>
        <p:nvSpPr>
          <p:cNvPr id="25" name="Google Shape;89;p17">
            <a:extLst>
              <a:ext uri="{FF2B5EF4-FFF2-40B4-BE49-F238E27FC236}">
                <a16:creationId xmlns:a16="http://schemas.microsoft.com/office/drawing/2014/main" id="{EA4662B2-74C6-273B-9BE9-006FC2B6BE82}"/>
              </a:ext>
            </a:extLst>
          </p:cNvPr>
          <p:cNvSpPr txBox="1">
            <a:spLocks/>
          </p:cNvSpPr>
          <p:nvPr/>
        </p:nvSpPr>
        <p:spPr>
          <a:xfrm>
            <a:off x="13165956" y="7170357"/>
            <a:ext cx="1154430" cy="456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algn="l" defTabSz="6858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lang="en-IL" sz="2100" b="1" i="0" u="none" strike="noStrike" kern="1200" cap="none" dirty="0">
                <a:solidFill>
                  <a:srgbClr val="1E55A5"/>
                </a:solidFill>
                <a:latin typeface="Assistant ExtraBold" pitchFamily="2" charset="-79"/>
                <a:ea typeface="Dongle" pitchFamily="2" charset="-127"/>
                <a:cs typeface="Assistant ExtraBold" pitchFamily="2" charset="-79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000">
                <a:latin typeface="Assistant" pitchFamily="2" charset="-79"/>
                <a:cs typeface="Assistant" pitchFamily="2" charset="-79"/>
              </a:rPr>
              <a:t>Pull</a:t>
            </a:r>
          </a:p>
        </p:txBody>
      </p:sp>
      <p:sp>
        <p:nvSpPr>
          <p:cNvPr id="26" name="Google Shape;90;p17">
            <a:extLst>
              <a:ext uri="{FF2B5EF4-FFF2-40B4-BE49-F238E27FC236}">
                <a16:creationId xmlns:a16="http://schemas.microsoft.com/office/drawing/2014/main" id="{4B2B4797-978D-39EE-1428-7B9C6EA977EA}"/>
              </a:ext>
            </a:extLst>
          </p:cNvPr>
          <p:cNvSpPr txBox="1">
            <a:spLocks/>
          </p:cNvSpPr>
          <p:nvPr/>
        </p:nvSpPr>
        <p:spPr>
          <a:xfrm>
            <a:off x="13165956" y="7622030"/>
            <a:ext cx="4265067" cy="98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20000"/>
              </a:lnSpc>
              <a:spcAft>
                <a:spcPts val="1200"/>
              </a:spcAft>
              <a:buClr>
                <a:schemeClr val="dk1"/>
              </a:buClr>
              <a:buSzPts val="2800"/>
              <a:buNone/>
            </a:pPr>
            <a:r>
              <a:rPr lang="en-US" sz="2600">
                <a:solidFill>
                  <a:srgbClr val="1E55A5"/>
                </a:solidFill>
                <a:latin typeface="Assistant"/>
                <a:ea typeface="+mn-ea"/>
                <a:cs typeface="Assistant"/>
              </a:rPr>
              <a:t>Once the product has been fully delivered, easily pull</a:t>
            </a:r>
            <a:r>
              <a:rPr lang="en" sz="2600">
                <a:solidFill>
                  <a:srgbClr val="1E55A5"/>
                </a:solidFill>
                <a:latin typeface="Assistant"/>
                <a:ea typeface="+mn-ea"/>
                <a:cs typeface="Assistant"/>
              </a:rPr>
              <a:t> MicronJet</a:t>
            </a:r>
            <a:r>
              <a:rPr lang="en" sz="2600" baseline="30000">
                <a:solidFill>
                  <a:srgbClr val="1E55A5"/>
                </a:solidFill>
                <a:latin typeface="Assistant"/>
                <a:ea typeface="+mn-ea"/>
                <a:cs typeface="Assistant"/>
              </a:rPr>
              <a:t>TM</a:t>
            </a:r>
            <a:r>
              <a:rPr lang="en" sz="2600">
                <a:solidFill>
                  <a:srgbClr val="1E55A5"/>
                </a:solidFill>
                <a:latin typeface="Assistant"/>
                <a:ea typeface="+mn-ea"/>
                <a:cs typeface="Assistant"/>
              </a:rPr>
              <a:t> </a:t>
            </a:r>
            <a:r>
              <a:rPr lang="en-US" sz="2600">
                <a:solidFill>
                  <a:srgbClr val="1E55A5"/>
                </a:solidFill>
                <a:latin typeface="Assistant"/>
                <a:ea typeface="+mn-ea"/>
                <a:cs typeface="Assistant"/>
              </a:rPr>
              <a:t>out.</a:t>
            </a:r>
          </a:p>
          <a:p>
            <a:pPr marL="0" indent="0">
              <a:lnSpc>
                <a:spcPct val="120000"/>
              </a:lnSpc>
              <a:spcAft>
                <a:spcPts val="1200"/>
              </a:spcAft>
              <a:buClr>
                <a:schemeClr val="dk1"/>
              </a:buClr>
              <a:buSzPts val="2800"/>
              <a:buFont typeface="Arial"/>
              <a:buNone/>
            </a:pPr>
            <a:endParaRPr lang="en-US" sz="2600">
              <a:solidFill>
                <a:srgbClr val="1E55A5"/>
              </a:solidFill>
              <a:latin typeface="Assistant"/>
              <a:ea typeface="+mn-ea"/>
              <a:cs typeface="Assistant"/>
            </a:endParaRPr>
          </a:p>
          <a:p>
            <a:pPr marL="0" indent="0">
              <a:spcBef>
                <a:spcPts val="1500"/>
              </a:spcBef>
              <a:spcAft>
                <a:spcPts val="1200"/>
              </a:spcAft>
              <a:buFont typeface="Arial"/>
              <a:buNone/>
            </a:pPr>
            <a:endParaRPr lang="en-US" sz="1200">
              <a:solidFill>
                <a:srgbClr val="1E55A5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27" name="Google Shape;89;p17">
            <a:extLst>
              <a:ext uri="{FF2B5EF4-FFF2-40B4-BE49-F238E27FC236}">
                <a16:creationId xmlns:a16="http://schemas.microsoft.com/office/drawing/2014/main" id="{C5C425DE-3722-0C09-780D-B94190BE737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7730" y="570707"/>
            <a:ext cx="7886700" cy="591617"/>
          </a:xfr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b="1" spc="-145">
                <a:solidFill>
                  <a:srgbClr val="737373"/>
                </a:solidFill>
                <a:latin typeface="Assistant" pitchFamily="2" charset="-79"/>
                <a:ea typeface="+mn-ea"/>
                <a:cs typeface="Assistant" pitchFamily="2" charset="-79"/>
              </a:rPr>
              <a:t>Just Place. Push. Pull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4C3DB9-1A6C-EE5C-FB2A-F3DDD653AB4A}"/>
              </a:ext>
            </a:extLst>
          </p:cNvPr>
          <p:cNvSpPr txBox="1"/>
          <p:nvPr/>
        </p:nvSpPr>
        <p:spPr>
          <a:xfrm>
            <a:off x="914400" y="1384254"/>
            <a:ext cx="8458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>
                <a:solidFill>
                  <a:schemeClr val="tx1">
                    <a:lumMod val="50000"/>
                    <a:lumOff val="50000"/>
                  </a:schemeClr>
                </a:solidFill>
                <a:latin typeface="Assistant" pitchFamily="2" charset="-79"/>
                <a:cs typeface="Assistant" pitchFamily="2" charset="-79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https://www.youtube.com/watch?v=WR5vOScmYKg</a:t>
            </a:r>
            <a:endParaRPr lang="en-US" sz="2600">
              <a:solidFill>
                <a:schemeClr val="tx1">
                  <a:lumMod val="50000"/>
                  <a:lumOff val="50000"/>
                </a:schemeClr>
              </a:solidFill>
              <a:latin typeface="Assistant" pitchFamily="2" charset="-79"/>
              <a:cs typeface="Assistant" pitchFamily="2" charset="-79"/>
            </a:endParaRPr>
          </a:p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06315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9;p17">
            <a:extLst>
              <a:ext uri="{FF2B5EF4-FFF2-40B4-BE49-F238E27FC236}">
                <a16:creationId xmlns:a16="http://schemas.microsoft.com/office/drawing/2014/main" id="{CB91B128-8524-D3F4-EC2A-2AE37E95B713}"/>
              </a:ext>
            </a:extLst>
          </p:cNvPr>
          <p:cNvSpPr txBox="1">
            <a:spLocks/>
          </p:cNvSpPr>
          <p:nvPr/>
        </p:nvSpPr>
        <p:spPr>
          <a:xfrm>
            <a:off x="4648200" y="4551883"/>
            <a:ext cx="7886700" cy="5916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spc="-145">
                <a:solidFill>
                  <a:srgbClr val="737373"/>
                </a:solidFill>
                <a:latin typeface="Assistant" pitchFamily="2" charset="-79"/>
                <a:ea typeface="+mn-ea"/>
                <a:cs typeface="Assistant" pitchFamily="2" charset="-79"/>
              </a:rPr>
              <a:t>Good Luck!</a:t>
            </a:r>
          </a:p>
        </p:txBody>
      </p:sp>
    </p:spTree>
    <p:extLst>
      <p:ext uri="{BB962C8B-B14F-4D97-AF65-F5344CB8AC3E}">
        <p14:creationId xmlns:p14="http://schemas.microsoft.com/office/powerpoint/2010/main" val="144756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7501104" y="5505064"/>
            <a:ext cx="5908667" cy="1009474"/>
          </a:xfrm>
          <a:custGeom>
            <a:avLst/>
            <a:gdLst/>
            <a:ahLst/>
            <a:cxnLst/>
            <a:rect l="l" t="t" r="r" b="b"/>
            <a:pathLst>
              <a:path w="5908667" h="1009474">
                <a:moveTo>
                  <a:pt x="0" y="0"/>
                </a:moveTo>
                <a:lnTo>
                  <a:pt x="5908666" y="0"/>
                </a:lnTo>
                <a:lnTo>
                  <a:pt x="5908666" y="1009474"/>
                </a:lnTo>
                <a:lnTo>
                  <a:pt x="0" y="10094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8" name="TextBox 8"/>
          <p:cNvSpPr txBox="1"/>
          <p:nvPr/>
        </p:nvSpPr>
        <p:spPr>
          <a:xfrm>
            <a:off x="5058688" y="4972050"/>
            <a:ext cx="2442416" cy="1542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630"/>
              </a:lnSpc>
              <a:spcBef>
                <a:spcPct val="0"/>
              </a:spcBef>
            </a:pPr>
            <a:r>
              <a:rPr lang="en-US" sz="9022">
                <a:solidFill>
                  <a:srgbClr val="FFFFFF"/>
                </a:solidFill>
                <a:latin typeface="Assistant"/>
                <a:ea typeface="Assistant"/>
                <a:cs typeface="Assistant"/>
                <a:sym typeface="Assistant"/>
              </a:rPr>
              <a:t>Why </a:t>
            </a:r>
          </a:p>
        </p:txBody>
      </p:sp>
      <p:sp>
        <p:nvSpPr>
          <p:cNvPr id="10" name="Freeform 10"/>
          <p:cNvSpPr/>
          <p:nvPr/>
        </p:nvSpPr>
        <p:spPr>
          <a:xfrm>
            <a:off x="17259300" y="9360563"/>
            <a:ext cx="720386" cy="720386"/>
          </a:xfrm>
          <a:custGeom>
            <a:avLst/>
            <a:gdLst/>
            <a:ahLst/>
            <a:cxnLst/>
            <a:rect l="l" t="t" r="r" b="b"/>
            <a:pathLst>
              <a:path w="720386" h="720386">
                <a:moveTo>
                  <a:pt x="0" y="0"/>
                </a:moveTo>
                <a:lnTo>
                  <a:pt x="720386" y="0"/>
                </a:lnTo>
                <a:lnTo>
                  <a:pt x="720386" y="720386"/>
                </a:lnTo>
                <a:lnTo>
                  <a:pt x="0" y="7203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A72A5578-E226-E641-D2A5-91E063372290}"/>
              </a:ext>
            </a:extLst>
          </p:cNvPr>
          <p:cNvSpPr/>
          <p:nvPr/>
        </p:nvSpPr>
        <p:spPr>
          <a:xfrm>
            <a:off x="5249518" y="1572827"/>
            <a:ext cx="8115300" cy="8085248"/>
          </a:xfrm>
          <a:custGeom>
            <a:avLst/>
            <a:gdLst/>
            <a:ahLst/>
            <a:cxnLst/>
            <a:rect l="l" t="t" r="r" b="b"/>
            <a:pathLst>
              <a:path w="6378462" h="6350064">
                <a:moveTo>
                  <a:pt x="3189231" y="32"/>
                </a:moveTo>
                <a:lnTo>
                  <a:pt x="3189231" y="32"/>
                </a:lnTo>
                <a:cubicBezTo>
                  <a:pt x="2051530" y="-5056"/>
                  <a:pt x="998068" y="598980"/>
                  <a:pt x="427743" y="1583419"/>
                </a:cubicBezTo>
                <a:cubicBezTo>
                  <a:pt x="-142581" y="2567857"/>
                  <a:pt x="-142581" y="3782207"/>
                  <a:pt x="427743" y="4766645"/>
                </a:cubicBezTo>
                <a:cubicBezTo>
                  <a:pt x="998068" y="5751084"/>
                  <a:pt x="2051530" y="6355120"/>
                  <a:pt x="3189231" y="6350032"/>
                </a:cubicBezTo>
                <a:cubicBezTo>
                  <a:pt x="4326932" y="6355120"/>
                  <a:pt x="5380395" y="5751084"/>
                  <a:pt x="5950719" y="4766645"/>
                </a:cubicBezTo>
                <a:cubicBezTo>
                  <a:pt x="6521043" y="3782207"/>
                  <a:pt x="6521043" y="2567857"/>
                  <a:pt x="5950719" y="1583419"/>
                </a:cubicBezTo>
                <a:cubicBezTo>
                  <a:pt x="5380395" y="598980"/>
                  <a:pt x="4326932" y="-5056"/>
                  <a:pt x="3189231" y="32"/>
                </a:cubicBezTo>
                <a:close/>
              </a:path>
            </a:pathLst>
          </a:custGeom>
          <a:gradFill rotWithShape="1">
            <a:gsLst>
              <a:gs pos="0">
                <a:srgbClr val="85C8F0">
                  <a:alpha val="100000"/>
                </a:srgbClr>
              </a:gs>
              <a:gs pos="100000">
                <a:srgbClr val="A690FC">
                  <a:alpha val="100000"/>
                </a:srgbClr>
              </a:gs>
            </a:gsLst>
            <a:lin ang="2700000"/>
          </a:gradFill>
        </p:spPr>
        <p:txBody>
          <a:bodyPr/>
          <a:lstStyle/>
          <a:p>
            <a:endParaRPr lang="he-IL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C1BE2D4-AA04-9BEC-8B02-98A06C1D3507}"/>
              </a:ext>
            </a:extLst>
          </p:cNvPr>
          <p:cNvSpPr/>
          <p:nvPr/>
        </p:nvSpPr>
        <p:spPr>
          <a:xfrm>
            <a:off x="5279998" y="2254794"/>
            <a:ext cx="7239000" cy="72682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D15B2E5-E728-68CF-79D8-ED903EEAFA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5583" y="4960479"/>
            <a:ext cx="4151742" cy="701061"/>
          </a:xfrm>
          <a:prstGeom prst="rect">
            <a:avLst/>
          </a:prstGeom>
        </p:spPr>
      </p:pic>
      <p:sp>
        <p:nvSpPr>
          <p:cNvPr id="16" name="TextBox 13">
            <a:extLst>
              <a:ext uri="{FF2B5EF4-FFF2-40B4-BE49-F238E27FC236}">
                <a16:creationId xmlns:a16="http://schemas.microsoft.com/office/drawing/2014/main" id="{BDF46D4C-7881-FDED-5EC3-D4D0F636EC4A}"/>
              </a:ext>
            </a:extLst>
          </p:cNvPr>
          <p:cNvSpPr txBox="1"/>
          <p:nvPr/>
        </p:nvSpPr>
        <p:spPr>
          <a:xfrm>
            <a:off x="622810" y="2656800"/>
            <a:ext cx="6662167" cy="1023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539"/>
              </a:lnSpc>
            </a:pPr>
            <a:endParaRPr lang="en-US" sz="5999">
              <a:solidFill>
                <a:srgbClr val="3333FF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119008" y="5161633"/>
            <a:ext cx="6196992" cy="13123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071"/>
              </a:lnSpc>
              <a:spcBef>
                <a:spcPct val="0"/>
              </a:spcBef>
            </a:pPr>
            <a:r>
              <a:rPr lang="en-US" sz="4400">
                <a:solidFill>
                  <a:srgbClr val="3960A1"/>
                </a:solidFill>
                <a:latin typeface="Assistant"/>
                <a:ea typeface="Assistant"/>
                <a:cs typeface="Assistant"/>
                <a:sym typeface="Assistant"/>
              </a:rPr>
              <a:t>for Aesthetics Treatments</a:t>
            </a:r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608E8277-047D-556B-4404-20809E8EF5E9}"/>
              </a:ext>
            </a:extLst>
          </p:cNvPr>
          <p:cNvSpPr txBox="1"/>
          <p:nvPr/>
        </p:nvSpPr>
        <p:spPr>
          <a:xfrm>
            <a:off x="6181386" y="4392260"/>
            <a:ext cx="1606986" cy="13832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071"/>
              </a:lnSpc>
              <a:spcBef>
                <a:spcPct val="0"/>
              </a:spcBef>
            </a:pPr>
            <a:r>
              <a:rPr lang="en-US" sz="6500">
                <a:solidFill>
                  <a:srgbClr val="3960A1"/>
                </a:solidFill>
                <a:latin typeface="Assistant"/>
                <a:ea typeface="Assistant"/>
                <a:cs typeface="Assistant"/>
                <a:sym typeface="Assistant"/>
              </a:rPr>
              <a:t>Why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8DFA3BAC-9D38-BAEE-1570-739850893858}"/>
              </a:ext>
            </a:extLst>
          </p:cNvPr>
          <p:cNvSpPr/>
          <p:nvPr/>
        </p:nvSpPr>
        <p:spPr>
          <a:xfrm>
            <a:off x="10336290" y="385776"/>
            <a:ext cx="7214557" cy="7113606"/>
          </a:xfrm>
          <a:custGeom>
            <a:avLst/>
            <a:gdLst/>
            <a:ahLst/>
            <a:cxnLst/>
            <a:rect l="l" t="t" r="r" b="b"/>
            <a:pathLst>
              <a:path w="6378462" h="6350064">
                <a:moveTo>
                  <a:pt x="3189231" y="32"/>
                </a:moveTo>
                <a:lnTo>
                  <a:pt x="3189231" y="32"/>
                </a:lnTo>
                <a:cubicBezTo>
                  <a:pt x="2051530" y="-5056"/>
                  <a:pt x="998068" y="598980"/>
                  <a:pt x="427743" y="1583419"/>
                </a:cubicBezTo>
                <a:cubicBezTo>
                  <a:pt x="-142581" y="2567857"/>
                  <a:pt x="-142581" y="3782207"/>
                  <a:pt x="427743" y="4766645"/>
                </a:cubicBezTo>
                <a:cubicBezTo>
                  <a:pt x="998068" y="5751084"/>
                  <a:pt x="2051530" y="6355120"/>
                  <a:pt x="3189231" y="6350032"/>
                </a:cubicBezTo>
                <a:cubicBezTo>
                  <a:pt x="4326932" y="6355120"/>
                  <a:pt x="5380395" y="5751084"/>
                  <a:pt x="5950719" y="4766645"/>
                </a:cubicBezTo>
                <a:cubicBezTo>
                  <a:pt x="6521043" y="3782207"/>
                  <a:pt x="6521043" y="2567857"/>
                  <a:pt x="5950719" y="1583419"/>
                </a:cubicBezTo>
                <a:cubicBezTo>
                  <a:pt x="5380395" y="598980"/>
                  <a:pt x="4326932" y="-5056"/>
                  <a:pt x="3189231" y="32"/>
                </a:cubicBezTo>
                <a:close/>
              </a:path>
            </a:pathLst>
          </a:custGeom>
          <a:gradFill rotWithShape="1">
            <a:gsLst>
              <a:gs pos="0">
                <a:srgbClr val="85C8F0">
                  <a:alpha val="100000"/>
                </a:srgbClr>
              </a:gs>
              <a:gs pos="100000">
                <a:srgbClr val="A690FC">
                  <a:alpha val="100000"/>
                </a:srgbClr>
              </a:gs>
            </a:gsLst>
            <a:lin ang="2700000"/>
          </a:gradFill>
        </p:spPr>
        <p:txBody>
          <a:bodyPr/>
          <a:lstStyle/>
          <a:p>
            <a:endParaRPr lang="he-IL"/>
          </a:p>
        </p:txBody>
      </p:sp>
      <p:sp>
        <p:nvSpPr>
          <p:cNvPr id="5" name="Freeform 5"/>
          <p:cNvSpPr/>
          <p:nvPr/>
        </p:nvSpPr>
        <p:spPr>
          <a:xfrm>
            <a:off x="9917721" y="1761644"/>
            <a:ext cx="8415463" cy="6577074"/>
          </a:xfrm>
          <a:custGeom>
            <a:avLst/>
            <a:gdLst/>
            <a:ahLst/>
            <a:cxnLst/>
            <a:rect l="l" t="t" r="r" b="b"/>
            <a:pathLst>
              <a:path w="7272770" h="5632954">
                <a:moveTo>
                  <a:pt x="0" y="0"/>
                </a:moveTo>
                <a:lnTo>
                  <a:pt x="7272770" y="0"/>
                </a:lnTo>
                <a:lnTo>
                  <a:pt x="7272770" y="5632954"/>
                </a:lnTo>
                <a:lnTo>
                  <a:pt x="0" y="56329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3475175-1C75-72D7-6246-19F362B61A59}"/>
              </a:ext>
            </a:extLst>
          </p:cNvPr>
          <p:cNvSpPr/>
          <p:nvPr/>
        </p:nvSpPr>
        <p:spPr>
          <a:xfrm>
            <a:off x="14935200" y="3539809"/>
            <a:ext cx="1447800" cy="149762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6" name="Arrow: Bent-Up 15">
            <a:extLst>
              <a:ext uri="{FF2B5EF4-FFF2-40B4-BE49-F238E27FC236}">
                <a16:creationId xmlns:a16="http://schemas.microsoft.com/office/drawing/2014/main" id="{54163E2C-F7C1-7F6C-B2E8-3AF67B61CD95}"/>
              </a:ext>
            </a:extLst>
          </p:cNvPr>
          <p:cNvSpPr/>
          <p:nvPr/>
        </p:nvSpPr>
        <p:spPr>
          <a:xfrm rot="16200000">
            <a:off x="16533559" y="4221839"/>
            <a:ext cx="445926" cy="579487"/>
          </a:xfrm>
          <a:prstGeom prst="bentUpArrow">
            <a:avLst/>
          </a:prstGeom>
          <a:solidFill>
            <a:schemeClr val="bg1"/>
          </a:solidFill>
          <a:ln>
            <a:solidFill>
              <a:srgbClr val="A4A3F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id="{199A5BE6-28A3-7D8D-9710-C4CC581B02F6}"/>
              </a:ext>
            </a:extLst>
          </p:cNvPr>
          <p:cNvSpPr txBox="1"/>
          <p:nvPr/>
        </p:nvSpPr>
        <p:spPr>
          <a:xfrm>
            <a:off x="10674475" y="3751112"/>
            <a:ext cx="1838276" cy="4753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400">
                <a:solidFill>
                  <a:schemeClr val="bg1"/>
                </a:solidFill>
                <a:latin typeface="Assistant"/>
                <a:ea typeface="Assistant"/>
                <a:cs typeface="Assistant"/>
                <a:sym typeface="Assistant"/>
              </a:rPr>
              <a:t>Epidermis</a:t>
            </a: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CAD691C4-296A-4E47-0799-E938E28CDA74}"/>
              </a:ext>
            </a:extLst>
          </p:cNvPr>
          <p:cNvSpPr txBox="1"/>
          <p:nvPr/>
        </p:nvSpPr>
        <p:spPr>
          <a:xfrm>
            <a:off x="10850318" y="4734546"/>
            <a:ext cx="1078260" cy="475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400">
                <a:solidFill>
                  <a:schemeClr val="bg1"/>
                </a:solidFill>
                <a:latin typeface="Assistant"/>
                <a:cs typeface="Assistant"/>
                <a:sym typeface="Assistant"/>
              </a:rPr>
              <a:t>Dermis</a:t>
            </a:r>
          </a:p>
        </p:txBody>
      </p:sp>
      <p:sp>
        <p:nvSpPr>
          <p:cNvPr id="20" name="TextBox 13">
            <a:extLst>
              <a:ext uri="{FF2B5EF4-FFF2-40B4-BE49-F238E27FC236}">
                <a16:creationId xmlns:a16="http://schemas.microsoft.com/office/drawing/2014/main" id="{89A0BDC5-48FC-7549-DE45-839ACB0C5470}"/>
              </a:ext>
            </a:extLst>
          </p:cNvPr>
          <p:cNvSpPr txBox="1"/>
          <p:nvPr/>
        </p:nvSpPr>
        <p:spPr>
          <a:xfrm>
            <a:off x="12445205" y="6173031"/>
            <a:ext cx="3360501" cy="475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400">
                <a:solidFill>
                  <a:srgbClr val="737373"/>
                </a:solidFill>
                <a:latin typeface="Assistant"/>
                <a:ea typeface="Assistant"/>
                <a:cs typeface="Assistant"/>
                <a:sym typeface="Assistant"/>
              </a:rPr>
              <a:t>Subcutaneous</a:t>
            </a:r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A2B35126-D123-03B4-AB8C-06DB5AE4D14A}"/>
              </a:ext>
            </a:extLst>
          </p:cNvPr>
          <p:cNvSpPr txBox="1"/>
          <p:nvPr/>
        </p:nvSpPr>
        <p:spPr>
          <a:xfrm>
            <a:off x="13586325" y="7045009"/>
            <a:ext cx="1078260" cy="475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400">
                <a:solidFill>
                  <a:schemeClr val="bg1"/>
                </a:solidFill>
                <a:latin typeface="Assistant"/>
                <a:cs typeface="Assistant"/>
                <a:sym typeface="Assistant"/>
              </a:rPr>
              <a:t>Muscle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C4FAD45-FD3E-BEA9-E785-4BA734715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84467" y="4847812"/>
            <a:ext cx="1648123" cy="27830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17BD77D-9B9A-675A-4909-A3FAC04B4237}"/>
              </a:ext>
            </a:extLst>
          </p:cNvPr>
          <p:cNvSpPr txBox="1"/>
          <p:nvPr/>
        </p:nvSpPr>
        <p:spPr>
          <a:xfrm>
            <a:off x="11593613" y="891012"/>
            <a:ext cx="4888449" cy="1523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1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ea typeface="MS Mincho" panose="02020609040205080304" pitchFamily="49" charset="-128"/>
                <a:cs typeface="Assistant" pitchFamily="2" charset="-79"/>
              </a:rPr>
              <a:t>MicronJet</a:t>
            </a:r>
            <a:r>
              <a:rPr lang="en-US" sz="3100" b="1" baseline="300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ea typeface="MS Mincho" panose="02020609040205080304" pitchFamily="49" charset="-128"/>
                <a:cs typeface="Assistant" pitchFamily="2" charset="-79"/>
              </a:rPr>
              <a:t>TM</a:t>
            </a:r>
            <a:r>
              <a:rPr lang="en-US" sz="31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ea typeface="MS Mincho" panose="02020609040205080304" pitchFamily="49" charset="-128"/>
                <a:cs typeface="Assistant" pitchFamily="2" charset="-79"/>
              </a:rPr>
              <a:t> </a:t>
            </a:r>
          </a:p>
          <a:p>
            <a:pPr algn="ctr"/>
            <a:r>
              <a:rPr lang="en-US" sz="31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ea typeface="MS Mincho" panose="02020609040205080304" pitchFamily="49" charset="-128"/>
                <a:cs typeface="Assistant" pitchFamily="2" charset="-79"/>
              </a:rPr>
              <a:t>Controlled depth for reliable </a:t>
            </a:r>
          </a:p>
          <a:p>
            <a:pPr algn="ctr"/>
            <a:r>
              <a:rPr lang="en-US" sz="31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ea typeface="MS Mincho" panose="02020609040205080304" pitchFamily="49" charset="-128"/>
                <a:cs typeface="Assistant" pitchFamily="2" charset="-79"/>
              </a:rPr>
              <a:t>Dermal  targeting</a:t>
            </a:r>
            <a:endParaRPr lang="he-IL" sz="31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itchFamily="2" charset="-79"/>
              <a:ea typeface="MS Mincho" panose="02020609040205080304" pitchFamily="49" charset="-128"/>
              <a:cs typeface="Assistant" pitchFamily="2" charset="-79"/>
            </a:endParaRPr>
          </a:p>
        </p:txBody>
      </p:sp>
      <p:sp>
        <p:nvSpPr>
          <p:cNvPr id="28" name="TextBox 6">
            <a:extLst>
              <a:ext uri="{FF2B5EF4-FFF2-40B4-BE49-F238E27FC236}">
                <a16:creationId xmlns:a16="http://schemas.microsoft.com/office/drawing/2014/main" id="{01760885-C6D6-9801-6A82-FD92E19FB34C}"/>
              </a:ext>
            </a:extLst>
          </p:cNvPr>
          <p:cNvSpPr txBox="1"/>
          <p:nvPr/>
        </p:nvSpPr>
        <p:spPr>
          <a:xfrm>
            <a:off x="8880242" y="8209514"/>
            <a:ext cx="7159677" cy="179496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62"/>
              </a:lnSpc>
            </a:pPr>
            <a:endParaRPr/>
          </a:p>
        </p:txBody>
      </p:sp>
      <p:sp>
        <p:nvSpPr>
          <p:cNvPr id="30" name="Freeform 7">
            <a:extLst>
              <a:ext uri="{FF2B5EF4-FFF2-40B4-BE49-F238E27FC236}">
                <a16:creationId xmlns:a16="http://schemas.microsoft.com/office/drawing/2014/main" id="{1DF0D8EF-4894-2C72-B2CC-A0DEE2FFFD22}"/>
              </a:ext>
            </a:extLst>
          </p:cNvPr>
          <p:cNvSpPr/>
          <p:nvPr/>
        </p:nvSpPr>
        <p:spPr>
          <a:xfrm>
            <a:off x="17300749" y="9292738"/>
            <a:ext cx="720386" cy="720386"/>
          </a:xfrm>
          <a:custGeom>
            <a:avLst/>
            <a:gdLst/>
            <a:ahLst/>
            <a:cxnLst/>
            <a:rect l="l" t="t" r="r" b="b"/>
            <a:pathLst>
              <a:path w="720386" h="720386">
                <a:moveTo>
                  <a:pt x="0" y="0"/>
                </a:moveTo>
                <a:lnTo>
                  <a:pt x="720386" y="0"/>
                </a:lnTo>
                <a:lnTo>
                  <a:pt x="720386" y="720386"/>
                </a:lnTo>
                <a:lnTo>
                  <a:pt x="0" y="7203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994A52B-66C7-6AE7-38E2-73BCCA54E5C0}"/>
              </a:ext>
            </a:extLst>
          </p:cNvPr>
          <p:cNvSpPr txBox="1"/>
          <p:nvPr/>
        </p:nvSpPr>
        <p:spPr>
          <a:xfrm>
            <a:off x="7565172" y="9503870"/>
            <a:ext cx="94810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t>Micheels P, Goodman L. Injection depth in intradermal therapy: Update and correction of published data. </a:t>
            </a:r>
            <a:r>
              <a:rPr lang="en-US" sz="1200" i="1">
                <a:solidFill>
                  <a:schemeClr val="tx1">
                    <a:lumMod val="50000"/>
                    <a:lumOff val="50000"/>
                  </a:schemeClr>
                </a:solidFill>
              </a:rPr>
              <a:t>J Drugs Dermatol.</a:t>
            </a:r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t> 2018;17(1):88–96.</a:t>
            </a:r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latin typeface="Assistant"/>
              <a:cs typeface="Assistant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Assistant"/>
                <a:cs typeface="Assistant"/>
              </a:rPr>
              <a:t>Chopra K, Calva D, Sosin M, </a:t>
            </a:r>
            <a:r>
              <a:rPr lang="en-US" sz="1200" err="1">
                <a:solidFill>
                  <a:schemeClr val="tx1">
                    <a:lumMod val="50000"/>
                    <a:lumOff val="50000"/>
                  </a:schemeClr>
                </a:solidFill>
                <a:latin typeface="Assistant"/>
                <a:cs typeface="Assistant"/>
              </a:rPr>
              <a:t>Tadisina</a:t>
            </a:r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Assistant"/>
                <a:cs typeface="Assistant"/>
              </a:rPr>
              <a:t> KK, Banda A, De La Cruz C, et al. A comprehensive examination of topographic thickness of skin in the human face. Aesthetic Surgery Journal. 2015;35(8):1007–1013.</a:t>
            </a:r>
            <a:endParaRPr lang="he-IL" sz="1200">
              <a:solidFill>
                <a:schemeClr val="tx1">
                  <a:lumMod val="50000"/>
                  <a:lumOff val="50000"/>
                </a:schemeClr>
              </a:solidFill>
              <a:latin typeface="Assistant"/>
              <a:cs typeface="Assistan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33A6B9B-B650-F3C6-BA28-257FF1169B40}"/>
              </a:ext>
            </a:extLst>
          </p:cNvPr>
          <p:cNvSpPr/>
          <p:nvPr/>
        </p:nvSpPr>
        <p:spPr>
          <a:xfrm>
            <a:off x="10442091" y="8280987"/>
            <a:ext cx="3387958" cy="839336"/>
          </a:xfrm>
          <a:prstGeom prst="roundRect">
            <a:avLst/>
          </a:prstGeom>
          <a:solidFill>
            <a:srgbClr val="A5A0FC"/>
          </a:solidFill>
          <a:ln>
            <a:solidFill>
              <a:srgbClr val="A5A1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Virtually Pain-Free</a:t>
            </a:r>
            <a:endParaRPr lang="he-IL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46390EA-ED6E-26D2-A096-CE8721FCC046}"/>
              </a:ext>
            </a:extLst>
          </p:cNvPr>
          <p:cNvSpPr/>
          <p:nvPr/>
        </p:nvSpPr>
        <p:spPr>
          <a:xfrm>
            <a:off x="14174613" y="8269113"/>
            <a:ext cx="3387958" cy="839336"/>
          </a:xfrm>
          <a:prstGeom prst="roundRect">
            <a:avLst/>
          </a:prstGeom>
          <a:solidFill>
            <a:srgbClr val="A5A1FC"/>
          </a:solidFill>
          <a:ln>
            <a:solidFill>
              <a:srgbClr val="A5A1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sistant" pitchFamily="2" charset="-79"/>
                <a:cs typeface="Assistant" pitchFamily="2" charset="-79"/>
              </a:rPr>
              <a:t>Virtually Bruise-Free</a:t>
            </a:r>
            <a:endParaRPr lang="he-IL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1A0690AD-7F23-3AAE-F273-708CD4AB0BF3}"/>
              </a:ext>
            </a:extLst>
          </p:cNvPr>
          <p:cNvSpPr txBox="1"/>
          <p:nvPr/>
        </p:nvSpPr>
        <p:spPr>
          <a:xfrm>
            <a:off x="13183593" y="7414105"/>
            <a:ext cx="2120037" cy="7875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3400" spc="-145">
                <a:solidFill>
                  <a:srgbClr val="737373"/>
                </a:solidFill>
                <a:latin typeface="Assistant" pitchFamily="2" charset="-79"/>
                <a:cs typeface="Assistant" pitchFamily="2" charset="-79"/>
                <a:sym typeface="Assistant"/>
              </a:rPr>
              <a:t>The Result:</a:t>
            </a:r>
            <a:endParaRPr lang="en-US" sz="3400">
              <a:solidFill>
                <a:srgbClr val="737373"/>
              </a:solidFill>
              <a:latin typeface="Assistant" pitchFamily="2" charset="-79"/>
              <a:cs typeface="Assistant" pitchFamily="2" charset="-79"/>
              <a:sym typeface="Assistan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05FAACE-531B-B37F-E01A-50CFECEB22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357" y="2414506"/>
            <a:ext cx="7904658" cy="79046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E91FAB4-6ABE-8339-DA4B-3BD5DA5FC7F5}"/>
              </a:ext>
            </a:extLst>
          </p:cNvPr>
          <p:cNvSpPr txBox="1"/>
          <p:nvPr/>
        </p:nvSpPr>
        <p:spPr>
          <a:xfrm>
            <a:off x="228600" y="7414105"/>
            <a:ext cx="293353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737373"/>
                </a:solidFill>
                <a:latin typeface="Assistant" pitchFamily="2" charset="-79"/>
                <a:cs typeface="Assistant" pitchFamily="2" charset="-79"/>
              </a:rPr>
              <a:t>The average dermis thickness </a:t>
            </a:r>
          </a:p>
          <a:p>
            <a:pPr algn="ctr"/>
            <a:r>
              <a:rPr lang="en-US" sz="2800">
                <a:solidFill>
                  <a:srgbClr val="737373"/>
                </a:solidFill>
                <a:latin typeface="Assistant" pitchFamily="2" charset="-79"/>
                <a:cs typeface="Assistant" pitchFamily="2" charset="-79"/>
              </a:rPr>
              <a:t>in the face is 1.1mm </a:t>
            </a:r>
            <a:r>
              <a:rPr lang="en-US" sz="2800" baseline="30000">
                <a:solidFill>
                  <a:srgbClr val="737373"/>
                </a:solidFill>
                <a:latin typeface="Assistant" pitchFamily="2" charset="-79"/>
                <a:cs typeface="Assistant" pitchFamily="2" charset="-79"/>
              </a:rPr>
              <a:t>2</a:t>
            </a:r>
          </a:p>
        </p:txBody>
      </p:sp>
      <p:sp>
        <p:nvSpPr>
          <p:cNvPr id="24" name="Freeform 11">
            <a:extLst>
              <a:ext uri="{FF2B5EF4-FFF2-40B4-BE49-F238E27FC236}">
                <a16:creationId xmlns:a16="http://schemas.microsoft.com/office/drawing/2014/main" id="{E07D4CE6-7478-9143-4B89-14CF1D076BF3}"/>
              </a:ext>
            </a:extLst>
          </p:cNvPr>
          <p:cNvSpPr/>
          <p:nvPr/>
        </p:nvSpPr>
        <p:spPr>
          <a:xfrm rot="19969492">
            <a:off x="8489514" y="5238827"/>
            <a:ext cx="1446846" cy="1122767"/>
          </a:xfrm>
          <a:custGeom>
            <a:avLst/>
            <a:gdLst/>
            <a:ahLst/>
            <a:cxnLst/>
            <a:rect l="l" t="t" r="r" b="b"/>
            <a:pathLst>
              <a:path w="1101554" h="1122767">
                <a:moveTo>
                  <a:pt x="0" y="0"/>
                </a:moveTo>
                <a:lnTo>
                  <a:pt x="1101554" y="0"/>
                </a:lnTo>
                <a:lnTo>
                  <a:pt x="1101554" y="1122767"/>
                </a:lnTo>
                <a:lnTo>
                  <a:pt x="0" y="112276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11EFF9E2-1755-7A45-DBAF-D515B7B0F47B}"/>
              </a:ext>
            </a:extLst>
          </p:cNvPr>
          <p:cNvSpPr txBox="1"/>
          <p:nvPr/>
        </p:nvSpPr>
        <p:spPr>
          <a:xfrm>
            <a:off x="467544" y="331657"/>
            <a:ext cx="11461033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3600" b="1" spc="-145">
                <a:solidFill>
                  <a:srgbClr val="737373"/>
                </a:solidFill>
                <a:latin typeface="Assistant" pitchFamily="2" charset="-79"/>
                <a:ea typeface="Canva Sans Bold"/>
                <a:cs typeface="Assistant" pitchFamily="2" charset="-79"/>
                <a:sym typeface="Canva Sans Bold"/>
              </a:rPr>
              <a:t>The Problem: </a:t>
            </a:r>
            <a:r>
              <a:rPr lang="en-US" sz="3600">
                <a:solidFill>
                  <a:srgbClr val="737373"/>
                </a:solidFill>
                <a:latin typeface="Assistant" pitchFamily="2" charset="-79"/>
                <a:cs typeface="Assistant" pitchFamily="2" charset="-79"/>
                <a:sym typeface="Assistant"/>
              </a:rPr>
              <a:t>~ 70% of intradermal injections are inaccurately administered, reaching the hypodermis</a:t>
            </a:r>
            <a:r>
              <a:rPr lang="en-US" sz="3600" baseline="30000">
                <a:solidFill>
                  <a:srgbClr val="737373"/>
                </a:solidFill>
                <a:latin typeface="Assistant" pitchFamily="2" charset="-79"/>
                <a:cs typeface="Assistant" pitchFamily="2" charset="-79"/>
                <a:sym typeface="Assistant"/>
              </a:rPr>
              <a:t>1</a:t>
            </a:r>
            <a:r>
              <a:rPr lang="en-US" sz="3600" b="1" spc="-145">
                <a:solidFill>
                  <a:srgbClr val="737373"/>
                </a:solidFill>
                <a:latin typeface="Assistant" pitchFamily="2" charset="-79"/>
                <a:ea typeface="Canva Sans Bold"/>
                <a:cs typeface="Assistant" pitchFamily="2" charset="-79"/>
                <a:sym typeface="Canva Sans Bold"/>
              </a:rPr>
              <a:t> 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E106D479-F93B-CF2C-01EA-5C460E6B3655}"/>
              </a:ext>
            </a:extLst>
          </p:cNvPr>
          <p:cNvSpPr txBox="1"/>
          <p:nvPr/>
        </p:nvSpPr>
        <p:spPr>
          <a:xfrm>
            <a:off x="467544" y="1387729"/>
            <a:ext cx="8732146" cy="7875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3600" b="1" spc="-145">
                <a:solidFill>
                  <a:srgbClr val="737373"/>
                </a:solidFill>
                <a:latin typeface="Assistant" pitchFamily="2" charset="-79"/>
                <a:cs typeface="Assistant" pitchFamily="2" charset="-79"/>
                <a:sym typeface="Assistant"/>
              </a:rPr>
              <a:t>The Solution: </a:t>
            </a:r>
            <a:r>
              <a:rPr lang="en-US" sz="3600">
                <a:solidFill>
                  <a:srgbClr val="737373"/>
                </a:solidFill>
                <a:latin typeface="Assistant" pitchFamily="2" charset="-79"/>
                <a:cs typeface="Assistant" pitchFamily="2" charset="-79"/>
                <a:sym typeface="Assistant"/>
              </a:rPr>
              <a:t>True Dermal Delivery, by Design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>
            <a:extLst>
              <a:ext uri="{FF2B5EF4-FFF2-40B4-BE49-F238E27FC236}">
                <a16:creationId xmlns:a16="http://schemas.microsoft.com/office/drawing/2014/main" id="{7584E04C-6338-FDF0-2784-6CE3F462905D}"/>
              </a:ext>
            </a:extLst>
          </p:cNvPr>
          <p:cNvSpPr txBox="1"/>
          <p:nvPr/>
        </p:nvSpPr>
        <p:spPr>
          <a:xfrm>
            <a:off x="5058688" y="3997001"/>
            <a:ext cx="2442416" cy="1542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630"/>
              </a:lnSpc>
              <a:spcBef>
                <a:spcPct val="0"/>
              </a:spcBef>
            </a:pPr>
            <a:r>
              <a:rPr lang="en-US" sz="9022">
                <a:solidFill>
                  <a:srgbClr val="FFFFFF"/>
                </a:solidFill>
                <a:latin typeface="Assistant"/>
                <a:ea typeface="Assistant"/>
                <a:cs typeface="Assistant"/>
                <a:sym typeface="Assistant"/>
              </a:rPr>
              <a:t>Why </a:t>
            </a:r>
          </a:p>
        </p:txBody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id="{C15BAE7A-315F-87F5-9BF7-98E0998BB270}"/>
              </a:ext>
            </a:extLst>
          </p:cNvPr>
          <p:cNvSpPr/>
          <p:nvPr/>
        </p:nvSpPr>
        <p:spPr>
          <a:xfrm>
            <a:off x="17297400" y="9334500"/>
            <a:ext cx="720386" cy="720386"/>
          </a:xfrm>
          <a:custGeom>
            <a:avLst/>
            <a:gdLst/>
            <a:ahLst/>
            <a:cxnLst/>
            <a:rect l="l" t="t" r="r" b="b"/>
            <a:pathLst>
              <a:path w="720386" h="720386">
                <a:moveTo>
                  <a:pt x="0" y="0"/>
                </a:moveTo>
                <a:lnTo>
                  <a:pt x="720386" y="0"/>
                </a:lnTo>
                <a:lnTo>
                  <a:pt x="720386" y="720386"/>
                </a:lnTo>
                <a:lnTo>
                  <a:pt x="0" y="7203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6E04C4-075D-C0E6-F6C1-89D679D2B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7427" y="1860568"/>
            <a:ext cx="3581400" cy="482306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86A84D9-E09A-210C-CA64-530E7FFCFC69}"/>
              </a:ext>
            </a:extLst>
          </p:cNvPr>
          <p:cNvGrpSpPr/>
          <p:nvPr/>
        </p:nvGrpSpPr>
        <p:grpSpPr>
          <a:xfrm>
            <a:off x="5058688" y="1730051"/>
            <a:ext cx="2006114" cy="1873319"/>
            <a:chOff x="4589163" y="2102780"/>
            <a:chExt cx="2475639" cy="2475639"/>
          </a:xfrm>
        </p:grpSpPr>
        <p:sp>
          <p:nvSpPr>
            <p:cNvPr id="8" name="Freeform 19">
              <a:extLst>
                <a:ext uri="{FF2B5EF4-FFF2-40B4-BE49-F238E27FC236}">
                  <a16:creationId xmlns:a16="http://schemas.microsoft.com/office/drawing/2014/main" id="{B4F64C19-947E-9929-CEE4-F3A02F2874D0}"/>
                </a:ext>
              </a:extLst>
            </p:cNvPr>
            <p:cNvSpPr/>
            <p:nvPr/>
          </p:nvSpPr>
          <p:spPr>
            <a:xfrm>
              <a:off x="4589163" y="2102780"/>
              <a:ext cx="2475639" cy="2475639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gradFill rotWithShape="1">
              <a:gsLst>
                <a:gs pos="0">
                  <a:srgbClr val="85C8F0">
                    <a:alpha val="100000"/>
                  </a:srgbClr>
                </a:gs>
                <a:gs pos="100000">
                  <a:srgbClr val="A690FC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he-IL"/>
            </a:p>
          </p:txBody>
        </p:sp>
        <p:pic>
          <p:nvPicPr>
            <p:cNvPr id="9" name="Picture 8" descr="A close up of a device&#10;&#10;AI-generated content may be incorrect.">
              <a:extLst>
                <a:ext uri="{FF2B5EF4-FFF2-40B4-BE49-F238E27FC236}">
                  <a16:creationId xmlns:a16="http://schemas.microsoft.com/office/drawing/2014/main" id="{72AA614C-71FF-ADA9-2A59-2EC39ACA7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15313" y="2324100"/>
              <a:ext cx="2023340" cy="2023340"/>
            </a:xfrm>
            <a:prstGeom prst="rect">
              <a:avLst/>
            </a:prstGeom>
          </p:spPr>
        </p:pic>
      </p:grpSp>
      <p:sp>
        <p:nvSpPr>
          <p:cNvPr id="10" name="Freeform 19">
            <a:extLst>
              <a:ext uri="{FF2B5EF4-FFF2-40B4-BE49-F238E27FC236}">
                <a16:creationId xmlns:a16="http://schemas.microsoft.com/office/drawing/2014/main" id="{7409F7C5-3BC8-0379-9472-1A178FB065AC}"/>
              </a:ext>
            </a:extLst>
          </p:cNvPr>
          <p:cNvSpPr/>
          <p:nvPr/>
        </p:nvSpPr>
        <p:spPr>
          <a:xfrm>
            <a:off x="10710082" y="1888732"/>
            <a:ext cx="2006114" cy="1873319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3175000" y="0"/>
                </a:moveTo>
                <a:cubicBezTo>
                  <a:pt x="1423670" y="0"/>
                  <a:pt x="0" y="1424940"/>
                  <a:pt x="0" y="3175000"/>
                </a:cubicBezTo>
                <a:cubicBezTo>
                  <a:pt x="0" y="4925060"/>
                  <a:pt x="1423670" y="6350000"/>
                  <a:pt x="3175000" y="6350000"/>
                </a:cubicBezTo>
                <a:cubicBezTo>
                  <a:pt x="4925060" y="6350000"/>
                  <a:pt x="6350000" y="4926330"/>
                  <a:pt x="6350000" y="3175000"/>
                </a:cubicBezTo>
                <a:cubicBezTo>
                  <a:pt x="6350000" y="1424940"/>
                  <a:pt x="4926330" y="0"/>
                  <a:pt x="3175000" y="0"/>
                </a:cubicBezTo>
                <a:close/>
                <a:moveTo>
                  <a:pt x="3175000" y="5833110"/>
                </a:moveTo>
                <a:cubicBezTo>
                  <a:pt x="1709420" y="5833110"/>
                  <a:pt x="516890" y="4640580"/>
                  <a:pt x="516890" y="3175000"/>
                </a:cubicBezTo>
                <a:cubicBezTo>
                  <a:pt x="516890" y="1709420"/>
                  <a:pt x="1709420" y="516890"/>
                  <a:pt x="3175000" y="516890"/>
                </a:cubicBezTo>
                <a:cubicBezTo>
                  <a:pt x="4640580" y="516890"/>
                  <a:pt x="5833110" y="1709420"/>
                  <a:pt x="5833110" y="3175000"/>
                </a:cubicBezTo>
                <a:cubicBezTo>
                  <a:pt x="5833110" y="4640580"/>
                  <a:pt x="4640580" y="5833110"/>
                  <a:pt x="3175000" y="5833110"/>
                </a:cubicBezTo>
                <a:close/>
              </a:path>
            </a:pathLst>
          </a:custGeom>
          <a:gradFill rotWithShape="1">
            <a:gsLst>
              <a:gs pos="0">
                <a:srgbClr val="85C8F0">
                  <a:alpha val="100000"/>
                </a:srgbClr>
              </a:gs>
              <a:gs pos="100000">
                <a:srgbClr val="A690FC">
                  <a:alpha val="100000"/>
                </a:srgbClr>
              </a:gs>
            </a:gsLst>
            <a:lin ang="2700000"/>
          </a:gradFill>
        </p:spPr>
        <p:txBody>
          <a:bodyPr/>
          <a:lstStyle/>
          <a:p>
            <a:endParaRPr lang="he-IL"/>
          </a:p>
        </p:txBody>
      </p:sp>
      <p:pic>
        <p:nvPicPr>
          <p:cNvPr id="11" name="Picture 10" descr="A close up of a blue object&#10;&#10;AI-generated content may be incorrect.">
            <a:extLst>
              <a:ext uri="{FF2B5EF4-FFF2-40B4-BE49-F238E27FC236}">
                <a16:creationId xmlns:a16="http://schemas.microsoft.com/office/drawing/2014/main" id="{CC1E0E31-5AEB-A604-E902-FFE63C03FB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3110" y="2070858"/>
            <a:ext cx="1669716" cy="149650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2FE04D4-A562-7321-EA17-005E1233C324}"/>
              </a:ext>
            </a:extLst>
          </p:cNvPr>
          <p:cNvGrpSpPr/>
          <p:nvPr/>
        </p:nvGrpSpPr>
        <p:grpSpPr>
          <a:xfrm flipH="1" flipV="1">
            <a:off x="10548338" y="4672178"/>
            <a:ext cx="3581400" cy="1542486"/>
            <a:chOff x="647824" y="1719238"/>
            <a:chExt cx="1779864" cy="947055"/>
          </a:xfrm>
        </p:grpSpPr>
        <p:cxnSp>
          <p:nvCxnSpPr>
            <p:cNvPr id="13" name="Elbow Connector 18">
              <a:extLst>
                <a:ext uri="{FF2B5EF4-FFF2-40B4-BE49-F238E27FC236}">
                  <a16:creationId xmlns:a16="http://schemas.microsoft.com/office/drawing/2014/main" id="{FC7B6C8B-A7B5-BCB5-5B7C-829DC17FF993}"/>
                </a:ext>
              </a:extLst>
            </p:cNvPr>
            <p:cNvCxnSpPr/>
            <p:nvPr/>
          </p:nvCxnSpPr>
          <p:spPr>
            <a:xfrm>
              <a:off x="699688" y="1751893"/>
              <a:ext cx="1728000" cy="914400"/>
            </a:xfrm>
            <a:prstGeom prst="bentConnector3">
              <a:avLst>
                <a:gd name="adj1" fmla="val 776"/>
              </a:avLst>
            </a:prstGeom>
            <a:ln>
              <a:gradFill>
                <a:gsLst>
                  <a:gs pos="0">
                    <a:srgbClr val="85C8FF"/>
                  </a:gs>
                  <a:gs pos="100000">
                    <a:srgbClr val="A68DFF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5DE1211-6C71-4650-4A8F-18523432244E}"/>
                </a:ext>
              </a:extLst>
            </p:cNvPr>
            <p:cNvSpPr/>
            <p:nvPr/>
          </p:nvSpPr>
          <p:spPr>
            <a:xfrm>
              <a:off x="647824" y="1719238"/>
              <a:ext cx="120661" cy="120661"/>
            </a:xfrm>
            <a:prstGeom prst="ellipse">
              <a:avLst/>
            </a:prstGeom>
            <a:solidFill>
              <a:srgbClr val="85C8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7BF8885-D58E-3F03-AA6C-F9F6956B7A77}"/>
              </a:ext>
            </a:extLst>
          </p:cNvPr>
          <p:cNvGrpSpPr/>
          <p:nvPr/>
        </p:nvGrpSpPr>
        <p:grpSpPr>
          <a:xfrm flipV="1">
            <a:off x="3569306" y="4715083"/>
            <a:ext cx="3431749" cy="1447668"/>
            <a:chOff x="630890" y="1719238"/>
            <a:chExt cx="1526506" cy="947055"/>
          </a:xfrm>
        </p:grpSpPr>
        <p:cxnSp>
          <p:nvCxnSpPr>
            <p:cNvPr id="16" name="Elbow Connector 10">
              <a:extLst>
                <a:ext uri="{FF2B5EF4-FFF2-40B4-BE49-F238E27FC236}">
                  <a16:creationId xmlns:a16="http://schemas.microsoft.com/office/drawing/2014/main" id="{2BA75F9C-DF90-FFF1-A8C6-B28A13FCACAA}"/>
                </a:ext>
              </a:extLst>
            </p:cNvPr>
            <p:cNvCxnSpPr/>
            <p:nvPr/>
          </p:nvCxnSpPr>
          <p:spPr>
            <a:xfrm>
              <a:off x="681396" y="1751893"/>
              <a:ext cx="1476000" cy="914400"/>
            </a:xfrm>
            <a:prstGeom prst="bentConnector3">
              <a:avLst>
                <a:gd name="adj1" fmla="val 776"/>
              </a:avLst>
            </a:prstGeom>
            <a:ln>
              <a:gradFill>
                <a:gsLst>
                  <a:gs pos="0">
                    <a:srgbClr val="85C8FF"/>
                  </a:gs>
                  <a:gs pos="100000">
                    <a:srgbClr val="A68DFF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1C71CAE-D26D-02A3-3394-4BA5A6A2AF1A}"/>
                </a:ext>
              </a:extLst>
            </p:cNvPr>
            <p:cNvSpPr/>
            <p:nvPr/>
          </p:nvSpPr>
          <p:spPr>
            <a:xfrm>
              <a:off x="630890" y="1719238"/>
              <a:ext cx="120661" cy="120661"/>
            </a:xfrm>
            <a:prstGeom prst="ellipse">
              <a:avLst/>
            </a:prstGeom>
            <a:solidFill>
              <a:srgbClr val="85C8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</p:grp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7691BC54-5666-3EFA-9924-D5A7A142C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297" y="4625632"/>
            <a:ext cx="306752" cy="138229"/>
          </a:xfrm>
        </p:spPr>
        <p:txBody>
          <a:bodyPr>
            <a:noAutofit/>
          </a:bodyPr>
          <a:lstStyle>
            <a:lvl1pPr>
              <a:defRPr sz="788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1045C54D-58F7-C143-ABE8-DF15DF7E2595}" type="slidenum">
              <a:rPr lang="en-IL" smtClean="0"/>
              <a:pPr/>
              <a:t>5</a:t>
            </a:fld>
            <a:endParaRPr lang="en-IL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DDC203-FDA2-6902-10B4-22DA5D531408}"/>
              </a:ext>
            </a:extLst>
          </p:cNvPr>
          <p:cNvSpPr txBox="1"/>
          <p:nvPr/>
        </p:nvSpPr>
        <p:spPr>
          <a:xfrm>
            <a:off x="838200" y="6825575"/>
            <a:ext cx="7486026" cy="32260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dk2"/>
              </a:buClr>
              <a:buSzPts val="1800"/>
              <a:buFont typeface="Wingdings" panose="05000000000000000000" pitchFamily="2" charset="2"/>
              <a:buChar char="§"/>
            </a:pPr>
            <a:r>
              <a:rPr lang="en-US" sz="2500" b="1">
                <a:solidFill>
                  <a:schemeClr val="tx1">
                    <a:lumMod val="65000"/>
                    <a:lumOff val="35000"/>
                  </a:schemeClr>
                </a:solidFill>
                <a:latin typeface="Assistant"/>
                <a:cs typeface="Assistant"/>
              </a:rPr>
              <a:t>0.8 mm </a:t>
            </a:r>
            <a:r>
              <a:rPr lang="en-US" sz="2500">
                <a:solidFill>
                  <a:schemeClr val="tx1">
                    <a:lumMod val="65000"/>
                    <a:lumOff val="35000"/>
                  </a:schemeClr>
                </a:solidFill>
                <a:latin typeface="Assistant"/>
                <a:cs typeface="Assistant"/>
              </a:rPr>
              <a:t>long </a:t>
            </a:r>
          </a:p>
          <a:p>
            <a:pPr marL="285750" indent="-285750">
              <a:lnSpc>
                <a:spcPct val="150000"/>
              </a:lnSpc>
              <a:buClr>
                <a:schemeClr val="dk2"/>
              </a:buClr>
              <a:buSzPts val="1800"/>
              <a:buFont typeface="Wingdings" panose="05000000000000000000" pitchFamily="2" charset="2"/>
              <a:buChar char="§"/>
            </a:pPr>
            <a:r>
              <a:rPr lang="en-US" sz="2500">
                <a:solidFill>
                  <a:schemeClr val="tx1">
                    <a:lumMod val="65000"/>
                    <a:lumOff val="35000"/>
                  </a:schemeClr>
                </a:solidFill>
                <a:latin typeface="Assistant"/>
                <a:cs typeface="Assistant"/>
              </a:rPr>
              <a:t>Optimized for medium-to-high viscosity formulations </a:t>
            </a:r>
          </a:p>
          <a:p>
            <a:pPr marL="285750" indent="-285750">
              <a:lnSpc>
                <a:spcPct val="150000"/>
              </a:lnSpc>
              <a:buClr>
                <a:schemeClr val="dk2"/>
              </a:buClr>
              <a:buSzPts val="1800"/>
              <a:buFont typeface="Wingdings" panose="05000000000000000000" pitchFamily="2" charset="2"/>
              <a:buChar char="§"/>
            </a:pPr>
            <a:r>
              <a:rPr lang="en-US" sz="2500">
                <a:solidFill>
                  <a:schemeClr val="tx1">
                    <a:lumMod val="65000"/>
                    <a:lumOff val="35000"/>
                  </a:schemeClr>
                </a:solidFill>
                <a:latin typeface="Assistant"/>
                <a:cs typeface="Assistant"/>
              </a:rPr>
              <a:t>Flow rate equivalent  to </a:t>
            </a:r>
            <a:r>
              <a:rPr lang="en-US" sz="2500" b="1">
                <a:solidFill>
                  <a:schemeClr val="tx1">
                    <a:lumMod val="65000"/>
                    <a:lumOff val="35000"/>
                  </a:schemeClr>
                </a:solidFill>
                <a:latin typeface="Assistant"/>
                <a:cs typeface="Assistant"/>
              </a:rPr>
              <a:t>27-gauge needle</a:t>
            </a:r>
          </a:p>
          <a:p>
            <a:pPr marL="285750" indent="-285750">
              <a:buClr>
                <a:schemeClr val="dk2"/>
              </a:buClr>
              <a:buSzPts val="1800"/>
              <a:buFont typeface="Wingdings" panose="05000000000000000000" pitchFamily="2" charset="2"/>
              <a:buChar char="§"/>
            </a:pPr>
            <a:r>
              <a:rPr lang="en-US" sz="2500">
                <a:solidFill>
                  <a:schemeClr val="tx1">
                    <a:lumMod val="65000"/>
                    <a:lumOff val="35000"/>
                  </a:schemeClr>
                </a:solidFill>
                <a:latin typeface="Assistant"/>
                <a:cs typeface="Assistant"/>
              </a:rPr>
              <a:t>Highly suitable for aesthetic treatments in </a:t>
            </a:r>
            <a:r>
              <a:rPr lang="en-US" sz="2500" b="1">
                <a:solidFill>
                  <a:schemeClr val="tx1">
                    <a:lumMod val="65000"/>
                    <a:lumOff val="35000"/>
                  </a:schemeClr>
                </a:solidFill>
                <a:latin typeface="Assistant"/>
                <a:cs typeface="Assistant"/>
              </a:rPr>
              <a:t>slightly thicker-skinned areas</a:t>
            </a:r>
            <a:r>
              <a:rPr lang="en-US" sz="2500">
                <a:solidFill>
                  <a:schemeClr val="tx1">
                    <a:lumMod val="65000"/>
                    <a:lumOff val="35000"/>
                  </a:schemeClr>
                </a:solidFill>
                <a:latin typeface="Assistant"/>
                <a:cs typeface="Assistant"/>
              </a:rPr>
              <a:t> like the scalp, jawline and cheeks</a:t>
            </a:r>
          </a:p>
          <a:p>
            <a:pPr algn="ctr">
              <a:lnSpc>
                <a:spcPct val="150000"/>
              </a:lnSpc>
              <a:buClr>
                <a:schemeClr val="dk2"/>
              </a:buClr>
              <a:buSzPts val="1800"/>
            </a:pPr>
            <a:endParaRPr lang="en-US" sz="1200">
              <a:solidFill>
                <a:srgbClr val="0070C0"/>
              </a:solidFill>
              <a:latin typeface="Assistant"/>
              <a:cs typeface="Assistan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0A81D6-1E19-89D5-1E9B-C9123D2E9960}"/>
              </a:ext>
            </a:extLst>
          </p:cNvPr>
          <p:cNvSpPr txBox="1"/>
          <p:nvPr/>
        </p:nvSpPr>
        <p:spPr>
          <a:xfrm>
            <a:off x="1080898" y="6403731"/>
            <a:ext cx="335279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" sz="2400" b="1">
                <a:solidFill>
                  <a:srgbClr val="1E55A5"/>
                </a:solidFill>
                <a:latin typeface="Assistant ExtraBold"/>
                <a:cs typeface="Assistant ExtraBold"/>
              </a:rPr>
              <a:t>MicronJet</a:t>
            </a:r>
            <a:r>
              <a:rPr lang="en" sz="2400" b="1" baseline="30000">
                <a:solidFill>
                  <a:srgbClr val="1E55A5"/>
                </a:solidFill>
                <a:latin typeface="Assistant ExtraBold"/>
                <a:cs typeface="Assistant ExtraBold"/>
              </a:rPr>
              <a:t>TM</a:t>
            </a:r>
            <a:r>
              <a:rPr lang="en" sz="2400" b="1">
                <a:solidFill>
                  <a:srgbClr val="1E55A5"/>
                </a:solidFill>
                <a:latin typeface="Assistant ExtraBold"/>
                <a:cs typeface="Assistant ExtraBold"/>
              </a:rPr>
              <a:t> 800µm</a:t>
            </a:r>
            <a:endParaRPr lang="en-US" sz="2400" b="1">
              <a:solidFill>
                <a:srgbClr val="1E55A5"/>
              </a:solidFill>
              <a:latin typeface="Assistant ExtraBold"/>
              <a:cs typeface="Assistant ExtraBold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7C8FC1-3025-BFBD-1F1C-21AB334DB9FD}"/>
              </a:ext>
            </a:extLst>
          </p:cNvPr>
          <p:cNvSpPr txBox="1"/>
          <p:nvPr/>
        </p:nvSpPr>
        <p:spPr>
          <a:xfrm>
            <a:off x="11095691" y="6363910"/>
            <a:ext cx="312716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" sz="2400" b="1">
                <a:solidFill>
                  <a:srgbClr val="1E55A5"/>
                </a:solidFill>
                <a:latin typeface="Assistant ExtraBold"/>
                <a:cs typeface="Assistant ExtraBold"/>
              </a:rPr>
              <a:t>MicronJet</a:t>
            </a:r>
            <a:r>
              <a:rPr lang="en" sz="2400" b="1" baseline="30000">
                <a:solidFill>
                  <a:srgbClr val="1E55A5"/>
                </a:solidFill>
                <a:latin typeface="Assistant ExtraBold"/>
                <a:cs typeface="Assistant ExtraBold"/>
              </a:rPr>
              <a:t>TM</a:t>
            </a:r>
            <a:r>
              <a:rPr lang="en" sz="2400" b="1">
                <a:solidFill>
                  <a:srgbClr val="1E55A5"/>
                </a:solidFill>
                <a:latin typeface="Assistant ExtraBold"/>
                <a:cs typeface="Assistant ExtraBold"/>
              </a:rPr>
              <a:t> 600µm</a:t>
            </a:r>
            <a:endParaRPr lang="en-US" sz="2400" b="1">
              <a:solidFill>
                <a:srgbClr val="1E55A5"/>
              </a:solidFill>
              <a:latin typeface="Assistant ExtraBold"/>
              <a:cs typeface="Assistant ExtraBold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A99B2AB-10D9-555C-AB27-640F7EC3D0D9}"/>
              </a:ext>
            </a:extLst>
          </p:cNvPr>
          <p:cNvSpPr txBox="1"/>
          <p:nvPr/>
        </p:nvSpPr>
        <p:spPr>
          <a:xfrm>
            <a:off x="10863110" y="6879268"/>
            <a:ext cx="7241282" cy="38933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Clr>
                <a:schemeClr val="dk2"/>
              </a:buClr>
              <a:buSzPts val="1800"/>
              <a:buFont typeface="Wingdings" panose="05000000000000000000" pitchFamily="2" charset="2"/>
              <a:buChar char="§"/>
            </a:pPr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Assistant"/>
                <a:cs typeface="Assistant"/>
              </a:rPr>
              <a:t>0.6 mm </a:t>
            </a: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Assistant"/>
                <a:cs typeface="Assistant"/>
              </a:rPr>
              <a:t>long</a:t>
            </a:r>
          </a:p>
          <a:p>
            <a:pPr marL="285750" indent="-285750">
              <a:buClr>
                <a:schemeClr val="dk2"/>
              </a:buClr>
              <a:buSzPts val="1800"/>
              <a:buFont typeface="Wingdings" panose="05000000000000000000" pitchFamily="2" charset="2"/>
              <a:buChar char="§"/>
            </a:pPr>
            <a:endParaRPr lang="en-US" sz="1050">
              <a:solidFill>
                <a:schemeClr val="tx1">
                  <a:lumMod val="65000"/>
                  <a:lumOff val="35000"/>
                </a:schemeClr>
              </a:solidFill>
              <a:latin typeface="Assistant"/>
              <a:cs typeface="Assistant"/>
            </a:endParaRPr>
          </a:p>
          <a:p>
            <a:pPr marL="285750" indent="-285750">
              <a:buClr>
                <a:schemeClr val="dk2"/>
              </a:buClr>
              <a:buSzPts val="1800"/>
              <a:buFont typeface="Wingdings" panose="05000000000000000000" pitchFamily="2" charset="2"/>
              <a:buChar char="§"/>
            </a:pP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Assistant"/>
                <a:cs typeface="Assistant"/>
              </a:rPr>
              <a:t>Optimized for low viscosity formulations</a:t>
            </a:r>
          </a:p>
          <a:p>
            <a:pPr marL="285750" indent="-285750">
              <a:buClr>
                <a:schemeClr val="dk2"/>
              </a:buClr>
              <a:buSzPts val="1800"/>
              <a:buFont typeface="Wingdings" panose="05000000000000000000" pitchFamily="2" charset="2"/>
              <a:buChar char="§"/>
            </a:pPr>
            <a:endParaRPr lang="en-US" sz="1050">
              <a:solidFill>
                <a:schemeClr val="tx1">
                  <a:lumMod val="65000"/>
                  <a:lumOff val="35000"/>
                </a:schemeClr>
              </a:solidFill>
              <a:latin typeface="Assistant"/>
              <a:cs typeface="Assistant"/>
            </a:endParaRPr>
          </a:p>
          <a:p>
            <a:pPr marL="285750" indent="-285750">
              <a:buClr>
                <a:schemeClr val="dk2"/>
              </a:buClr>
              <a:buSzPts val="1800"/>
              <a:buFont typeface="Wingdings" panose="05000000000000000000" pitchFamily="2" charset="2"/>
              <a:buChar char="§"/>
            </a:pP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Assistant"/>
                <a:cs typeface="Assistant"/>
              </a:rPr>
              <a:t>Flow equivalent </a:t>
            </a:r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Assistant"/>
                <a:cs typeface="Assistant"/>
              </a:rPr>
              <a:t>to 30-gauge needle</a:t>
            </a:r>
          </a:p>
          <a:p>
            <a:pPr marL="285750" indent="-285750">
              <a:buClr>
                <a:schemeClr val="dk2"/>
              </a:buClr>
              <a:buSzPts val="1800"/>
              <a:buFont typeface="Wingdings" panose="05000000000000000000" pitchFamily="2" charset="2"/>
              <a:buChar char="§"/>
            </a:pPr>
            <a:endParaRPr lang="en-US" sz="1050">
              <a:solidFill>
                <a:schemeClr val="tx1">
                  <a:lumMod val="65000"/>
                  <a:lumOff val="35000"/>
                </a:schemeClr>
              </a:solidFill>
              <a:latin typeface="Assistant"/>
              <a:cs typeface="Assistant"/>
            </a:endParaRPr>
          </a:p>
          <a:p>
            <a:pPr marL="285750" indent="-285750">
              <a:buClr>
                <a:schemeClr val="dk2"/>
              </a:buClr>
              <a:buSzPts val="1800"/>
              <a:buFont typeface="Wingdings" panose="05000000000000000000" pitchFamily="2" charset="2"/>
              <a:buChar char="§"/>
            </a:pP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Assistant"/>
                <a:cs typeface="Assistant"/>
              </a:rPr>
              <a:t>Highly suitable for aesthetic treatments in </a:t>
            </a:r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Assistant"/>
                <a:cs typeface="Assistant"/>
              </a:rPr>
              <a:t>delicate thinner-skinned areas </a:t>
            </a:r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Assistant"/>
                <a:cs typeface="Assistant"/>
              </a:rPr>
              <a:t>like the periorbital, perioral, neck and décolleté</a:t>
            </a:r>
          </a:p>
          <a:p>
            <a:pPr marL="285750" indent="-285750">
              <a:lnSpc>
                <a:spcPct val="150000"/>
              </a:lnSpc>
              <a:buClr>
                <a:schemeClr val="dk2"/>
              </a:buClr>
              <a:buSzPts val="1800"/>
              <a:buFont typeface="Wingdings" panose="05000000000000000000" pitchFamily="2" charset="2"/>
              <a:buChar char="§"/>
            </a:pPr>
            <a:endParaRPr lang="he-IL">
              <a:solidFill>
                <a:schemeClr val="tx1">
                  <a:lumMod val="65000"/>
                  <a:lumOff val="35000"/>
                </a:schemeClr>
              </a:solidFill>
              <a:latin typeface="Assistant"/>
              <a:cs typeface="Assistant"/>
            </a:endParaRPr>
          </a:p>
          <a:p>
            <a:pPr algn="ctr">
              <a:lnSpc>
                <a:spcPct val="150000"/>
              </a:lnSpc>
              <a:buClr>
                <a:schemeClr val="dk2"/>
              </a:buClr>
              <a:buSzPts val="1800"/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Assistant"/>
                <a:cs typeface="Assistant"/>
              </a:rPr>
              <a:t> </a:t>
            </a:r>
          </a:p>
          <a:p>
            <a:pPr algn="ctr"/>
            <a:endParaRPr lang="en-US" sz="1200">
              <a:solidFill>
                <a:srgbClr val="0070C0"/>
              </a:solidFill>
              <a:latin typeface="Assistant"/>
              <a:cs typeface="Assistan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85BA63-262E-7EB1-F70D-82E52FE27D56}"/>
              </a:ext>
            </a:extLst>
          </p:cNvPr>
          <p:cNvSpPr txBox="1"/>
          <p:nvPr/>
        </p:nvSpPr>
        <p:spPr>
          <a:xfrm>
            <a:off x="467544" y="491251"/>
            <a:ext cx="131722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737373"/>
                </a:solidFill>
                <a:latin typeface="Assistant" pitchFamily="2" charset="-79"/>
                <a:cs typeface="Assistant" pitchFamily="2" charset="-79"/>
              </a:rPr>
              <a:t>One Design. Two Depths. Different Flow Rates.</a:t>
            </a:r>
            <a:endParaRPr lang="he-IL" sz="4400" b="1">
              <a:solidFill>
                <a:srgbClr val="737373"/>
              </a:solidFill>
              <a:latin typeface="Assistant" pitchFamily="2" charset="-79"/>
              <a:cs typeface="Assistant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18424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CBF79-E4DD-97EC-0FAC-45A8650A3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>
            <a:extLst>
              <a:ext uri="{FF2B5EF4-FFF2-40B4-BE49-F238E27FC236}">
                <a16:creationId xmlns:a16="http://schemas.microsoft.com/office/drawing/2014/main" id="{03EE1836-239E-12A6-713E-7BE4FA2DD2FD}"/>
              </a:ext>
            </a:extLst>
          </p:cNvPr>
          <p:cNvSpPr/>
          <p:nvPr/>
        </p:nvSpPr>
        <p:spPr>
          <a:xfrm>
            <a:off x="7501104" y="5505064"/>
            <a:ext cx="5908667" cy="1009474"/>
          </a:xfrm>
          <a:custGeom>
            <a:avLst/>
            <a:gdLst/>
            <a:ahLst/>
            <a:cxnLst/>
            <a:rect l="l" t="t" r="r" b="b"/>
            <a:pathLst>
              <a:path w="5908667" h="1009474">
                <a:moveTo>
                  <a:pt x="0" y="0"/>
                </a:moveTo>
                <a:lnTo>
                  <a:pt x="5908666" y="0"/>
                </a:lnTo>
                <a:lnTo>
                  <a:pt x="5908666" y="1009474"/>
                </a:lnTo>
                <a:lnTo>
                  <a:pt x="0" y="10094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D1BC75FF-1006-9BAF-40F4-11682B998C11}"/>
              </a:ext>
            </a:extLst>
          </p:cNvPr>
          <p:cNvSpPr txBox="1"/>
          <p:nvPr/>
        </p:nvSpPr>
        <p:spPr>
          <a:xfrm>
            <a:off x="5058688" y="4972050"/>
            <a:ext cx="2442416" cy="1542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630"/>
              </a:lnSpc>
              <a:spcBef>
                <a:spcPct val="0"/>
              </a:spcBef>
            </a:pPr>
            <a:r>
              <a:rPr lang="en-US" sz="9022">
                <a:solidFill>
                  <a:srgbClr val="FFFFFF"/>
                </a:solidFill>
                <a:latin typeface="Assistant"/>
                <a:ea typeface="Assistant"/>
                <a:cs typeface="Assistant"/>
                <a:sym typeface="Assistant"/>
              </a:rPr>
              <a:t>Why </a:t>
            </a: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15DB60CC-F041-CA67-B9AE-3297D32B057A}"/>
              </a:ext>
            </a:extLst>
          </p:cNvPr>
          <p:cNvSpPr/>
          <p:nvPr/>
        </p:nvSpPr>
        <p:spPr>
          <a:xfrm>
            <a:off x="17259300" y="9360563"/>
            <a:ext cx="720386" cy="720386"/>
          </a:xfrm>
          <a:custGeom>
            <a:avLst/>
            <a:gdLst/>
            <a:ahLst/>
            <a:cxnLst/>
            <a:rect l="l" t="t" r="r" b="b"/>
            <a:pathLst>
              <a:path w="720386" h="720386">
                <a:moveTo>
                  <a:pt x="0" y="0"/>
                </a:moveTo>
                <a:lnTo>
                  <a:pt x="720386" y="0"/>
                </a:lnTo>
                <a:lnTo>
                  <a:pt x="720386" y="720386"/>
                </a:lnTo>
                <a:lnTo>
                  <a:pt x="0" y="7203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648D888E-452E-2E7E-16C8-BBF467AC6B48}"/>
              </a:ext>
            </a:extLst>
          </p:cNvPr>
          <p:cNvSpPr/>
          <p:nvPr/>
        </p:nvSpPr>
        <p:spPr>
          <a:xfrm>
            <a:off x="5324951" y="1405350"/>
            <a:ext cx="8115300" cy="8085248"/>
          </a:xfrm>
          <a:custGeom>
            <a:avLst/>
            <a:gdLst/>
            <a:ahLst/>
            <a:cxnLst/>
            <a:rect l="l" t="t" r="r" b="b"/>
            <a:pathLst>
              <a:path w="6378462" h="6350064">
                <a:moveTo>
                  <a:pt x="3189231" y="32"/>
                </a:moveTo>
                <a:lnTo>
                  <a:pt x="3189231" y="32"/>
                </a:lnTo>
                <a:cubicBezTo>
                  <a:pt x="2051530" y="-5056"/>
                  <a:pt x="998068" y="598980"/>
                  <a:pt x="427743" y="1583419"/>
                </a:cubicBezTo>
                <a:cubicBezTo>
                  <a:pt x="-142581" y="2567857"/>
                  <a:pt x="-142581" y="3782207"/>
                  <a:pt x="427743" y="4766645"/>
                </a:cubicBezTo>
                <a:cubicBezTo>
                  <a:pt x="998068" y="5751084"/>
                  <a:pt x="2051530" y="6355120"/>
                  <a:pt x="3189231" y="6350032"/>
                </a:cubicBezTo>
                <a:cubicBezTo>
                  <a:pt x="4326932" y="6355120"/>
                  <a:pt x="5380395" y="5751084"/>
                  <a:pt x="5950719" y="4766645"/>
                </a:cubicBezTo>
                <a:cubicBezTo>
                  <a:pt x="6521043" y="3782207"/>
                  <a:pt x="6521043" y="2567857"/>
                  <a:pt x="5950719" y="1583419"/>
                </a:cubicBezTo>
                <a:cubicBezTo>
                  <a:pt x="5380395" y="598980"/>
                  <a:pt x="4326932" y="-5056"/>
                  <a:pt x="3189231" y="32"/>
                </a:cubicBezTo>
                <a:close/>
              </a:path>
            </a:pathLst>
          </a:custGeom>
          <a:gradFill rotWithShape="1">
            <a:gsLst>
              <a:gs pos="0">
                <a:srgbClr val="85C8F0">
                  <a:alpha val="100000"/>
                </a:srgbClr>
              </a:gs>
              <a:gs pos="100000">
                <a:srgbClr val="A690FC">
                  <a:alpha val="100000"/>
                </a:srgbClr>
              </a:gs>
            </a:gsLst>
            <a:lin ang="2700000"/>
          </a:gradFill>
        </p:spPr>
        <p:txBody>
          <a:bodyPr/>
          <a:lstStyle/>
          <a:p>
            <a:endParaRPr lang="he-IL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7993157-A81C-0AFF-537D-81CE6F86E069}"/>
              </a:ext>
            </a:extLst>
          </p:cNvPr>
          <p:cNvSpPr/>
          <p:nvPr/>
        </p:nvSpPr>
        <p:spPr>
          <a:xfrm>
            <a:off x="5294471" y="1566151"/>
            <a:ext cx="7239000" cy="72682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92AC1E-3CC8-38DA-51FC-D4697B7F2F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200" y="5008737"/>
            <a:ext cx="4151742" cy="701061"/>
          </a:xfrm>
          <a:prstGeom prst="rect">
            <a:avLst/>
          </a:prstGeom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0B3826FD-5C24-587E-159A-8D7525F01D6A}"/>
              </a:ext>
            </a:extLst>
          </p:cNvPr>
          <p:cNvSpPr txBox="1"/>
          <p:nvPr/>
        </p:nvSpPr>
        <p:spPr>
          <a:xfrm>
            <a:off x="5986091" y="5200288"/>
            <a:ext cx="6196992" cy="13123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71"/>
              </a:lnSpc>
              <a:spcBef>
                <a:spcPct val="0"/>
              </a:spcBef>
            </a:pPr>
            <a:r>
              <a:rPr lang="en-US" sz="4400">
                <a:solidFill>
                  <a:srgbClr val="3960A1"/>
                </a:solidFill>
                <a:latin typeface="Assistant"/>
                <a:ea typeface="Assistant"/>
                <a:cs typeface="Assistant"/>
                <a:sym typeface="Assistant"/>
              </a:rPr>
              <a:t>Additional Benefits</a:t>
            </a:r>
          </a:p>
        </p:txBody>
      </p:sp>
    </p:spTree>
    <p:extLst>
      <p:ext uri="{BB962C8B-B14F-4D97-AF65-F5344CB8AC3E}">
        <p14:creationId xmlns:p14="http://schemas.microsoft.com/office/powerpoint/2010/main" val="2628855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2FD6C4-E2E7-71B9-AF66-CFCCC7B47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id="{90DBEC6D-D680-BC53-D1AB-0EDA79E61935}"/>
              </a:ext>
            </a:extLst>
          </p:cNvPr>
          <p:cNvSpPr txBox="1"/>
          <p:nvPr/>
        </p:nvSpPr>
        <p:spPr>
          <a:xfrm>
            <a:off x="5058688" y="4972050"/>
            <a:ext cx="2442416" cy="1542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630"/>
              </a:lnSpc>
              <a:spcBef>
                <a:spcPct val="0"/>
              </a:spcBef>
            </a:pPr>
            <a:r>
              <a:rPr lang="en-US" sz="9022">
                <a:solidFill>
                  <a:srgbClr val="FFFFFF"/>
                </a:solidFill>
                <a:latin typeface="Assistant"/>
                <a:ea typeface="Assistant"/>
                <a:cs typeface="Assistant"/>
                <a:sym typeface="Assistant"/>
              </a:rPr>
              <a:t>Why </a:t>
            </a: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6F48E15E-EA94-EB35-A86A-3AF83D2F95AC}"/>
              </a:ext>
            </a:extLst>
          </p:cNvPr>
          <p:cNvSpPr/>
          <p:nvPr/>
        </p:nvSpPr>
        <p:spPr>
          <a:xfrm>
            <a:off x="17259300" y="9360563"/>
            <a:ext cx="720386" cy="720386"/>
          </a:xfrm>
          <a:custGeom>
            <a:avLst/>
            <a:gdLst/>
            <a:ahLst/>
            <a:cxnLst/>
            <a:rect l="l" t="t" r="r" b="b"/>
            <a:pathLst>
              <a:path w="720386" h="720386">
                <a:moveTo>
                  <a:pt x="0" y="0"/>
                </a:moveTo>
                <a:lnTo>
                  <a:pt x="720386" y="0"/>
                </a:lnTo>
                <a:lnTo>
                  <a:pt x="720386" y="720386"/>
                </a:lnTo>
                <a:lnTo>
                  <a:pt x="0" y="7203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grpSp>
        <p:nvGrpSpPr>
          <p:cNvPr id="11" name="Group 8">
            <a:extLst>
              <a:ext uri="{FF2B5EF4-FFF2-40B4-BE49-F238E27FC236}">
                <a16:creationId xmlns:a16="http://schemas.microsoft.com/office/drawing/2014/main" id="{18A5C795-162C-DDB2-6061-03B0E4182F5D}"/>
              </a:ext>
            </a:extLst>
          </p:cNvPr>
          <p:cNvGrpSpPr>
            <a:grpSpLocks noChangeAspect="1"/>
          </p:cNvGrpSpPr>
          <p:nvPr/>
        </p:nvGrpSpPr>
        <p:grpSpPr>
          <a:xfrm>
            <a:off x="9181248" y="876300"/>
            <a:ext cx="7081192" cy="7081192"/>
            <a:chOff x="0" y="0"/>
            <a:chExt cx="6350000" cy="6350000"/>
          </a:xfrm>
        </p:grpSpPr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C678004D-14E8-632C-0D5A-CD933E01DD7A}"/>
                </a:ext>
              </a:extLst>
            </p:cNvPr>
            <p:cNvSpPr/>
            <p:nvPr/>
          </p:nvSpPr>
          <p:spPr>
            <a:xfrm>
              <a:off x="655320" y="655320"/>
              <a:ext cx="5039360" cy="5039360"/>
            </a:xfrm>
            <a:custGeom>
              <a:avLst/>
              <a:gdLst/>
              <a:ahLst/>
              <a:cxnLst/>
              <a:rect l="l" t="t" r="r" b="b"/>
              <a:pathLst>
                <a:path w="5039360" h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4"/>
              <a:stretch>
                <a:fillRect t="-35669" b="-35669"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AF8E963B-7927-09A5-1BCB-E481159B473E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gradFill rotWithShape="1">
              <a:gsLst>
                <a:gs pos="0">
                  <a:srgbClr val="85C8F0">
                    <a:alpha val="100000"/>
                  </a:srgbClr>
                </a:gs>
                <a:gs pos="100000">
                  <a:srgbClr val="A690FC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15" name="Group 17">
            <a:extLst>
              <a:ext uri="{FF2B5EF4-FFF2-40B4-BE49-F238E27FC236}">
                <a16:creationId xmlns:a16="http://schemas.microsoft.com/office/drawing/2014/main" id="{220F9E7D-BDD5-43BF-E61A-628689A10981}"/>
              </a:ext>
            </a:extLst>
          </p:cNvPr>
          <p:cNvGrpSpPr>
            <a:grpSpLocks noChangeAspect="1"/>
          </p:cNvGrpSpPr>
          <p:nvPr/>
        </p:nvGrpSpPr>
        <p:grpSpPr>
          <a:xfrm>
            <a:off x="4724400" y="5322716"/>
            <a:ext cx="4427351" cy="4427351"/>
            <a:chOff x="0" y="0"/>
            <a:chExt cx="6350000" cy="6350000"/>
          </a:xfrm>
        </p:grpSpPr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97F52E0F-1A89-8C63-3F97-CA402A0D4BE8}"/>
                </a:ext>
              </a:extLst>
            </p:cNvPr>
            <p:cNvSpPr/>
            <p:nvPr/>
          </p:nvSpPr>
          <p:spPr>
            <a:xfrm>
              <a:off x="655321" y="655321"/>
              <a:ext cx="5039360" cy="5039360"/>
            </a:xfrm>
            <a:custGeom>
              <a:avLst/>
              <a:gdLst/>
              <a:ahLst/>
              <a:cxnLst/>
              <a:rect l="l" t="t" r="r" b="b"/>
              <a:pathLst>
                <a:path w="5039360" h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5"/>
              <a:stretch>
                <a:fillRect t="-1765" b="-31729"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0D170126-5273-6DD0-608F-8DC70DF283B5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gradFill rotWithShape="1">
              <a:gsLst>
                <a:gs pos="0">
                  <a:srgbClr val="85C8F0">
                    <a:alpha val="100000"/>
                  </a:srgbClr>
                </a:gs>
                <a:gs pos="100000">
                  <a:srgbClr val="A690FC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F009106-1492-4D38-30BB-79F191611538}"/>
              </a:ext>
            </a:extLst>
          </p:cNvPr>
          <p:cNvSpPr txBox="1"/>
          <p:nvPr/>
        </p:nvSpPr>
        <p:spPr>
          <a:xfrm>
            <a:off x="596457" y="677418"/>
            <a:ext cx="930954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737373"/>
                </a:solidFill>
                <a:latin typeface="Assistant" pitchFamily="2" charset="-79"/>
                <a:cs typeface="Assistant" pitchFamily="2" charset="-79"/>
              </a:rPr>
              <a:t>Immediate Confirmation on Intradermal Placement</a:t>
            </a:r>
            <a:endParaRPr lang="he-IL" sz="4400" b="1">
              <a:solidFill>
                <a:srgbClr val="737373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D3EB36-8492-34DF-CBC5-A5C2B6262802}"/>
              </a:ext>
            </a:extLst>
          </p:cNvPr>
          <p:cNvSpPr txBox="1"/>
          <p:nvPr/>
        </p:nvSpPr>
        <p:spPr>
          <a:xfrm>
            <a:off x="645986" y="3012579"/>
            <a:ext cx="5250301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spc="-145">
                <a:solidFill>
                  <a:srgbClr val="737373"/>
                </a:solidFill>
                <a:latin typeface="Assistant" pitchFamily="2" charset="-79"/>
                <a:cs typeface="Assistant" pitchFamily="2" charset="-79"/>
              </a:rPr>
              <a:t>Bleb appearance = accurate dermal placement</a:t>
            </a:r>
            <a:endParaRPr lang="he-IL" sz="3400" spc="-145">
              <a:solidFill>
                <a:srgbClr val="737373"/>
              </a:solidFill>
              <a:latin typeface="Assistant" pitchFamily="2" charset="-79"/>
              <a:cs typeface="Assistant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68157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F1E9A2-6246-271D-A411-0473B4A47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E80765B-3E1E-62B8-A30A-1126D9ED904D}"/>
              </a:ext>
            </a:extLst>
          </p:cNvPr>
          <p:cNvSpPr txBox="1"/>
          <p:nvPr/>
        </p:nvSpPr>
        <p:spPr>
          <a:xfrm>
            <a:off x="560070" y="391406"/>
            <a:ext cx="1498473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737373"/>
                </a:solidFill>
                <a:latin typeface="Assistant" pitchFamily="2" charset="-79"/>
                <a:cs typeface="Assistant" pitchFamily="2" charset="-79"/>
              </a:rPr>
              <a:t>Precision &amp; Efficacy That Delivers Proven Superior Results</a:t>
            </a:r>
            <a:endParaRPr lang="he-IL" sz="4400" b="1">
              <a:solidFill>
                <a:srgbClr val="737373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DCD4EC13-57BA-616E-1A95-6CF92FBC9D89}"/>
              </a:ext>
            </a:extLst>
          </p:cNvPr>
          <p:cNvSpPr/>
          <p:nvPr/>
        </p:nvSpPr>
        <p:spPr>
          <a:xfrm>
            <a:off x="1514951" y="2138034"/>
            <a:ext cx="4123849" cy="3780800"/>
          </a:xfrm>
          <a:custGeom>
            <a:avLst/>
            <a:gdLst/>
            <a:ahLst/>
            <a:cxnLst/>
            <a:rect l="l" t="t" r="r" b="b"/>
            <a:pathLst>
              <a:path w="6378462" h="6350064">
                <a:moveTo>
                  <a:pt x="3189231" y="32"/>
                </a:moveTo>
                <a:lnTo>
                  <a:pt x="3189231" y="32"/>
                </a:lnTo>
                <a:cubicBezTo>
                  <a:pt x="2051530" y="-5056"/>
                  <a:pt x="998068" y="598980"/>
                  <a:pt x="427743" y="1583419"/>
                </a:cubicBezTo>
                <a:cubicBezTo>
                  <a:pt x="-142581" y="2567857"/>
                  <a:pt x="-142581" y="3782207"/>
                  <a:pt x="427743" y="4766645"/>
                </a:cubicBezTo>
                <a:cubicBezTo>
                  <a:pt x="998068" y="5751084"/>
                  <a:pt x="2051530" y="6355120"/>
                  <a:pt x="3189231" y="6350032"/>
                </a:cubicBezTo>
                <a:cubicBezTo>
                  <a:pt x="4326932" y="6355120"/>
                  <a:pt x="5380395" y="5751084"/>
                  <a:pt x="5950719" y="4766645"/>
                </a:cubicBezTo>
                <a:cubicBezTo>
                  <a:pt x="6521043" y="3782207"/>
                  <a:pt x="6521043" y="2567857"/>
                  <a:pt x="5950719" y="1583419"/>
                </a:cubicBezTo>
                <a:cubicBezTo>
                  <a:pt x="5380395" y="598980"/>
                  <a:pt x="4326932" y="-5056"/>
                  <a:pt x="3189231" y="32"/>
                </a:cubicBezTo>
                <a:close/>
              </a:path>
            </a:pathLst>
          </a:custGeom>
          <a:gradFill rotWithShape="1">
            <a:gsLst>
              <a:gs pos="0">
                <a:srgbClr val="85C8F0">
                  <a:alpha val="100000"/>
                </a:srgbClr>
              </a:gs>
              <a:gs pos="100000">
                <a:srgbClr val="A690FC">
                  <a:alpha val="100000"/>
                </a:srgbClr>
              </a:gs>
            </a:gsLst>
            <a:lin ang="2700000"/>
          </a:gradFill>
        </p:spPr>
        <p:txBody>
          <a:bodyPr/>
          <a:lstStyle/>
          <a:p>
            <a:endParaRPr lang="he-IL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2A02DC7-4F11-778C-CE5B-97415932A21A}"/>
              </a:ext>
            </a:extLst>
          </p:cNvPr>
          <p:cNvSpPr/>
          <p:nvPr/>
        </p:nvSpPr>
        <p:spPr>
          <a:xfrm>
            <a:off x="1609018" y="2362699"/>
            <a:ext cx="3678551" cy="352154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F6180C-F979-BA8B-DA02-BEEC9E295616}"/>
              </a:ext>
            </a:extLst>
          </p:cNvPr>
          <p:cNvSpPr txBox="1"/>
          <p:nvPr/>
        </p:nvSpPr>
        <p:spPr>
          <a:xfrm>
            <a:off x="1925935" y="3242608"/>
            <a:ext cx="313541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>
                <a:solidFill>
                  <a:srgbClr val="737373"/>
                </a:solidFill>
                <a:latin typeface="Assistant"/>
                <a:cs typeface="Assistant"/>
              </a:rPr>
              <a:t>Superior results </a:t>
            </a:r>
          </a:p>
          <a:p>
            <a:pPr algn="ctr"/>
            <a:r>
              <a:rPr lang="en-US" sz="3000">
                <a:solidFill>
                  <a:srgbClr val="737373"/>
                </a:solidFill>
                <a:latin typeface="Assistant"/>
                <a:cs typeface="Assistant"/>
              </a:rPr>
              <a:t>to </a:t>
            </a:r>
            <a:r>
              <a:rPr lang="en-US" sz="3000" b="1" err="1">
                <a:solidFill>
                  <a:srgbClr val="737373"/>
                </a:solidFill>
                <a:latin typeface="Assistant"/>
                <a:cs typeface="Assistant"/>
              </a:rPr>
              <a:t>MicronJet</a:t>
            </a:r>
            <a:r>
              <a:rPr lang="en-US" sz="3000" b="1" baseline="30000" err="1">
                <a:solidFill>
                  <a:srgbClr val="737373"/>
                </a:solidFill>
                <a:latin typeface="Assistant"/>
                <a:cs typeface="Assistant"/>
              </a:rPr>
              <a:t>TM</a:t>
            </a:r>
            <a:r>
              <a:rPr lang="en-US" sz="3000">
                <a:solidFill>
                  <a:srgbClr val="737373"/>
                </a:solidFill>
                <a:latin typeface="Assistant"/>
                <a:cs typeface="Assistant"/>
              </a:rPr>
              <a:t> vs. </a:t>
            </a:r>
          </a:p>
          <a:p>
            <a:pPr algn="ctr"/>
            <a:r>
              <a:rPr lang="en-US" sz="3000">
                <a:solidFill>
                  <a:srgbClr val="737373"/>
                </a:solidFill>
                <a:latin typeface="Assistant"/>
                <a:cs typeface="Assistant"/>
              </a:rPr>
              <a:t>a classic Needle in split face study</a:t>
            </a:r>
            <a:r>
              <a:rPr lang="en-US" sz="3000" baseline="30000">
                <a:solidFill>
                  <a:srgbClr val="737373"/>
                </a:solidFill>
                <a:latin typeface="Assistant"/>
                <a:cs typeface="Assistant"/>
              </a:rPr>
              <a:t>1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5587940-3F49-99CF-CEA5-8D7A76E510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88" t="49603" r="242" b="109"/>
          <a:stretch/>
        </p:blipFill>
        <p:spPr>
          <a:xfrm>
            <a:off x="280198" y="6274072"/>
            <a:ext cx="6639877" cy="198149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77DBC3E-8C25-F2F3-5F63-2B2D387ED4CD}"/>
              </a:ext>
            </a:extLst>
          </p:cNvPr>
          <p:cNvSpPr txBox="1"/>
          <p:nvPr/>
        </p:nvSpPr>
        <p:spPr>
          <a:xfrm>
            <a:off x="544830" y="9368183"/>
            <a:ext cx="162040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878488"/>
                </a:solidFill>
                <a:latin typeface="Assistant"/>
                <a:cs typeface="Assistant"/>
              </a:rPr>
              <a:t>1. </a:t>
            </a:r>
            <a:r>
              <a:rPr lang="en-US" err="1">
                <a:solidFill>
                  <a:srgbClr val="878488"/>
                </a:solidFill>
                <a:latin typeface="Assistant"/>
                <a:cs typeface="Assistant"/>
              </a:rPr>
              <a:t>Bocà</a:t>
            </a:r>
            <a:r>
              <a:rPr lang="en-US">
                <a:solidFill>
                  <a:srgbClr val="878488"/>
                </a:solidFill>
                <a:latin typeface="Assistant"/>
                <a:cs typeface="Assistant"/>
              </a:rPr>
              <a:t> A, </a:t>
            </a:r>
            <a:r>
              <a:rPr lang="en-US" err="1">
                <a:solidFill>
                  <a:srgbClr val="878488"/>
                </a:solidFill>
                <a:latin typeface="Assistant"/>
                <a:cs typeface="Assistant"/>
              </a:rPr>
              <a:t>Fanian</a:t>
            </a:r>
            <a:r>
              <a:rPr lang="en-US">
                <a:solidFill>
                  <a:srgbClr val="878488"/>
                </a:solidFill>
                <a:latin typeface="Assistant"/>
                <a:cs typeface="Assistant"/>
              </a:rPr>
              <a:t> F, Smirnov R, Redaelli A, </a:t>
            </a:r>
            <a:r>
              <a:rPr lang="en-US" err="1">
                <a:solidFill>
                  <a:srgbClr val="878488"/>
                </a:solidFill>
                <a:latin typeface="Assistant"/>
                <a:cs typeface="Assistant"/>
              </a:rPr>
              <a:t>Gorogourchun</a:t>
            </a:r>
            <a:r>
              <a:rPr lang="en-US">
                <a:solidFill>
                  <a:srgbClr val="878488"/>
                </a:solidFill>
                <a:latin typeface="Assistant"/>
                <a:cs typeface="Assistant"/>
              </a:rPr>
              <a:t> R, Issa H, et al. Evaluation of the performance and safety of a new micro-needle technology in comparison with the classic needle on the antiaging effects of a </a:t>
            </a:r>
            <a:r>
              <a:rPr lang="en-US" err="1">
                <a:solidFill>
                  <a:srgbClr val="878488"/>
                </a:solidFill>
                <a:latin typeface="Assistant"/>
                <a:cs typeface="Assistant"/>
              </a:rPr>
              <a:t>biorevitalizing</a:t>
            </a:r>
            <a:r>
              <a:rPr lang="en-US">
                <a:solidFill>
                  <a:srgbClr val="878488"/>
                </a:solidFill>
                <a:latin typeface="Assistant"/>
                <a:cs typeface="Assistant"/>
              </a:rPr>
              <a:t> solution: A randomized split-face/neck study. J </a:t>
            </a:r>
            <a:r>
              <a:rPr lang="en-US" err="1">
                <a:solidFill>
                  <a:srgbClr val="878488"/>
                </a:solidFill>
                <a:latin typeface="Assistant"/>
                <a:cs typeface="Assistant"/>
              </a:rPr>
              <a:t>Cosmet</a:t>
            </a:r>
            <a:r>
              <a:rPr lang="en-US">
                <a:solidFill>
                  <a:srgbClr val="878488"/>
                </a:solidFill>
                <a:latin typeface="Assistant"/>
                <a:cs typeface="Assistant"/>
              </a:rPr>
              <a:t> Dermatol. 2015;14(3):210–215.</a:t>
            </a:r>
            <a:endParaRPr lang="he-IL">
              <a:solidFill>
                <a:srgbClr val="878488"/>
              </a:solidFill>
              <a:latin typeface="Assistant"/>
              <a:cs typeface="Assistan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7CF5D3-9FD7-87B5-1D03-F1350179A809}"/>
              </a:ext>
            </a:extLst>
          </p:cNvPr>
          <p:cNvSpPr txBox="1"/>
          <p:nvPr/>
        </p:nvSpPr>
        <p:spPr>
          <a:xfrm>
            <a:off x="10744200" y="8062705"/>
            <a:ext cx="5897452" cy="430887"/>
          </a:xfrm>
          <a:prstGeom prst="rect">
            <a:avLst/>
          </a:prstGeom>
          <a:solidFill>
            <a:srgbClr val="EEECFC"/>
          </a:solidFill>
        </p:spPr>
        <p:txBody>
          <a:bodyPr wrap="square">
            <a:spAutoFit/>
          </a:bodyPr>
          <a:lstStyle/>
          <a:p>
            <a:r>
              <a:rPr lang="en-US" sz="2200" b="1">
                <a:latin typeface="Assistant" pitchFamily="2" charset="-79"/>
                <a:cs typeface="Assistant" pitchFamily="2" charset="-79"/>
              </a:rPr>
              <a:t>High efficacy in dermal placement. Not Deeper</a:t>
            </a:r>
            <a:endParaRPr lang="he-IL" sz="2200" b="1"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7E94C7-49E9-4335-7061-0C01776E2B0D}"/>
              </a:ext>
            </a:extLst>
          </p:cNvPr>
          <p:cNvSpPr txBox="1"/>
          <p:nvPr/>
        </p:nvSpPr>
        <p:spPr>
          <a:xfrm>
            <a:off x="10325100" y="2811721"/>
            <a:ext cx="6735652" cy="430887"/>
          </a:xfrm>
          <a:prstGeom prst="rect">
            <a:avLst/>
          </a:prstGeom>
          <a:solidFill>
            <a:srgbClr val="EEECFC"/>
          </a:solidFill>
        </p:spPr>
        <p:txBody>
          <a:bodyPr wrap="square">
            <a:spAutoFit/>
          </a:bodyPr>
          <a:lstStyle/>
          <a:p>
            <a:r>
              <a:rPr lang="en-US" sz="2200" b="1">
                <a:latin typeface="Assistant" pitchFamily="2" charset="-79"/>
                <a:cs typeface="Assistant" pitchFamily="2" charset="-79"/>
              </a:rPr>
              <a:t>Migration of the active substance into the fatty layer</a:t>
            </a:r>
            <a:endParaRPr lang="he-IL" sz="2200" b="1"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5B1091-310D-3CB7-AFBC-F9FF68982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9974" y="3242608"/>
            <a:ext cx="8200103" cy="4807281"/>
          </a:xfrm>
          <a:prstGeom prst="rect">
            <a:avLst/>
          </a:prstGeom>
          <a:ln>
            <a:noFill/>
          </a:ln>
          <a:effectLst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311DAAF-4925-E90C-CE07-08E238A97DD6}"/>
              </a:ext>
            </a:extLst>
          </p:cNvPr>
          <p:cNvSpPr/>
          <p:nvPr/>
        </p:nvSpPr>
        <p:spPr>
          <a:xfrm>
            <a:off x="9660194" y="6274072"/>
            <a:ext cx="368709" cy="16764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AE9541-3990-2AA2-A24E-EF04AF67E1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9138824" y="6880692"/>
            <a:ext cx="1459731" cy="24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67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0F129-8F62-51D0-763F-1558232D4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id="{EEC8B2C1-65FC-3E2D-ACCD-C067B08E2022}"/>
              </a:ext>
            </a:extLst>
          </p:cNvPr>
          <p:cNvSpPr txBox="1"/>
          <p:nvPr/>
        </p:nvSpPr>
        <p:spPr>
          <a:xfrm>
            <a:off x="3991888" y="5048250"/>
            <a:ext cx="2442416" cy="1542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630"/>
              </a:lnSpc>
              <a:spcBef>
                <a:spcPct val="0"/>
              </a:spcBef>
            </a:pPr>
            <a:r>
              <a:rPr lang="en-US" sz="9022">
                <a:solidFill>
                  <a:srgbClr val="FFFFFF"/>
                </a:solidFill>
                <a:latin typeface="Assistant"/>
                <a:ea typeface="Assistant"/>
                <a:cs typeface="Assistant"/>
                <a:sym typeface="Assistant"/>
              </a:rPr>
              <a:t>Why </a:t>
            </a: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4A939E2A-A899-8E40-EC38-4D5363DE3118}"/>
              </a:ext>
            </a:extLst>
          </p:cNvPr>
          <p:cNvSpPr/>
          <p:nvPr/>
        </p:nvSpPr>
        <p:spPr>
          <a:xfrm>
            <a:off x="17259300" y="9360563"/>
            <a:ext cx="720386" cy="720386"/>
          </a:xfrm>
          <a:custGeom>
            <a:avLst/>
            <a:gdLst/>
            <a:ahLst/>
            <a:cxnLst/>
            <a:rect l="l" t="t" r="r" b="b"/>
            <a:pathLst>
              <a:path w="720386" h="720386">
                <a:moveTo>
                  <a:pt x="0" y="0"/>
                </a:moveTo>
                <a:lnTo>
                  <a:pt x="720386" y="0"/>
                </a:lnTo>
                <a:lnTo>
                  <a:pt x="720386" y="720386"/>
                </a:lnTo>
                <a:lnTo>
                  <a:pt x="0" y="7203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4E7964BC-870E-D76D-B0FE-D5A8DFE25FBF}"/>
              </a:ext>
            </a:extLst>
          </p:cNvPr>
          <p:cNvSpPr/>
          <p:nvPr/>
        </p:nvSpPr>
        <p:spPr>
          <a:xfrm>
            <a:off x="4258151" y="1866900"/>
            <a:ext cx="7705249" cy="7162800"/>
          </a:xfrm>
          <a:custGeom>
            <a:avLst/>
            <a:gdLst/>
            <a:ahLst/>
            <a:cxnLst/>
            <a:rect l="l" t="t" r="r" b="b"/>
            <a:pathLst>
              <a:path w="6378462" h="6350064">
                <a:moveTo>
                  <a:pt x="3189231" y="32"/>
                </a:moveTo>
                <a:lnTo>
                  <a:pt x="3189231" y="32"/>
                </a:lnTo>
                <a:cubicBezTo>
                  <a:pt x="2051530" y="-5056"/>
                  <a:pt x="998068" y="598980"/>
                  <a:pt x="427743" y="1583419"/>
                </a:cubicBezTo>
                <a:cubicBezTo>
                  <a:pt x="-142581" y="2567857"/>
                  <a:pt x="-142581" y="3782207"/>
                  <a:pt x="427743" y="4766645"/>
                </a:cubicBezTo>
                <a:cubicBezTo>
                  <a:pt x="998068" y="5751084"/>
                  <a:pt x="2051530" y="6355120"/>
                  <a:pt x="3189231" y="6350032"/>
                </a:cubicBezTo>
                <a:cubicBezTo>
                  <a:pt x="4326932" y="6355120"/>
                  <a:pt x="5380395" y="5751084"/>
                  <a:pt x="5950719" y="4766645"/>
                </a:cubicBezTo>
                <a:cubicBezTo>
                  <a:pt x="6521043" y="3782207"/>
                  <a:pt x="6521043" y="2567857"/>
                  <a:pt x="5950719" y="1583419"/>
                </a:cubicBezTo>
                <a:cubicBezTo>
                  <a:pt x="5380395" y="598980"/>
                  <a:pt x="4326932" y="-5056"/>
                  <a:pt x="3189231" y="32"/>
                </a:cubicBezTo>
                <a:close/>
              </a:path>
            </a:pathLst>
          </a:custGeom>
          <a:gradFill rotWithShape="1">
            <a:gsLst>
              <a:gs pos="0">
                <a:srgbClr val="85C8F0">
                  <a:alpha val="100000"/>
                </a:srgbClr>
              </a:gs>
              <a:gs pos="100000">
                <a:srgbClr val="A690FC">
                  <a:alpha val="100000"/>
                </a:srgbClr>
              </a:gs>
            </a:gsLst>
            <a:lin ang="2700000"/>
          </a:gradFill>
        </p:spPr>
        <p:txBody>
          <a:bodyPr/>
          <a:lstStyle/>
          <a:p>
            <a:endParaRPr lang="he-IL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9198648-F949-8BC9-B48A-B0B0A0ED884C}"/>
              </a:ext>
            </a:extLst>
          </p:cNvPr>
          <p:cNvSpPr/>
          <p:nvPr/>
        </p:nvSpPr>
        <p:spPr>
          <a:xfrm>
            <a:off x="4227671" y="1866900"/>
            <a:ext cx="7202329" cy="6553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DEB7B7-9EEA-FE12-F24C-2D1248000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6529" y="2324099"/>
            <a:ext cx="6972949" cy="57912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E58726-A150-EAD3-C23B-40E16982C3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7865" y="2084438"/>
            <a:ext cx="3657600" cy="599414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CAA7ADC-351B-2411-12CF-D079D5F5CDD6}"/>
              </a:ext>
            </a:extLst>
          </p:cNvPr>
          <p:cNvGrpSpPr>
            <a:grpSpLocks noChangeAspect="1"/>
          </p:cNvGrpSpPr>
          <p:nvPr/>
        </p:nvGrpSpPr>
        <p:grpSpPr>
          <a:xfrm>
            <a:off x="1540825" y="6309204"/>
            <a:ext cx="3484522" cy="3484522"/>
            <a:chOff x="0" y="0"/>
            <a:chExt cx="6350000" cy="6350000"/>
          </a:xfrm>
        </p:grpSpPr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44A929C7-A535-7C9B-09A0-6BB3688507C1}"/>
                </a:ext>
              </a:extLst>
            </p:cNvPr>
            <p:cNvSpPr/>
            <p:nvPr/>
          </p:nvSpPr>
          <p:spPr>
            <a:xfrm>
              <a:off x="655320" y="655320"/>
              <a:ext cx="5039360" cy="5039360"/>
            </a:xfrm>
            <a:custGeom>
              <a:avLst/>
              <a:gdLst/>
              <a:ahLst/>
              <a:cxnLst/>
              <a:rect l="l" t="t" r="r" b="b"/>
              <a:pathLst>
                <a:path w="5039360" h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6"/>
              <a:stretch>
                <a:fillRect t="-12227" b="-23593"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B7ED1DA5-0F22-E3B4-1E63-BB932C0F6926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gradFill rotWithShape="1">
              <a:gsLst>
                <a:gs pos="0">
                  <a:srgbClr val="85C8F0">
                    <a:alpha val="100000"/>
                  </a:srgbClr>
                </a:gs>
                <a:gs pos="100000">
                  <a:srgbClr val="A690FC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03F7A15-FCCC-2C94-5F56-E720DDCFBFB0}"/>
              </a:ext>
            </a:extLst>
          </p:cNvPr>
          <p:cNvGrpSpPr>
            <a:grpSpLocks noChangeAspect="1"/>
          </p:cNvGrpSpPr>
          <p:nvPr/>
        </p:nvGrpSpPr>
        <p:grpSpPr>
          <a:xfrm>
            <a:off x="13202060" y="704438"/>
            <a:ext cx="3600862" cy="3600862"/>
            <a:chOff x="0" y="0"/>
            <a:chExt cx="6350000" cy="6350000"/>
          </a:xfrm>
        </p:grpSpPr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09907061-52CC-ED9E-BF81-A73EB5AA1866}"/>
                </a:ext>
              </a:extLst>
            </p:cNvPr>
            <p:cNvSpPr/>
            <p:nvPr/>
          </p:nvSpPr>
          <p:spPr>
            <a:xfrm>
              <a:off x="655320" y="655320"/>
              <a:ext cx="5039360" cy="5039360"/>
            </a:xfrm>
            <a:custGeom>
              <a:avLst/>
              <a:gdLst/>
              <a:ahLst/>
              <a:cxnLst/>
              <a:rect l="l" t="t" r="r" b="b"/>
              <a:pathLst>
                <a:path w="5039360" h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7"/>
              <a:stretch>
                <a:fillRect t="-25136" b="-25136"/>
              </a:stretch>
            </a:blipFill>
          </p:spPr>
          <p:txBody>
            <a:bodyPr/>
            <a:lstStyle/>
            <a:p>
              <a:endParaRPr lang="he-IL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A97CBD38-841A-0328-CE82-F8326E15D26E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gradFill rotWithShape="1">
              <a:gsLst>
                <a:gs pos="0">
                  <a:srgbClr val="85C8F0">
                    <a:alpha val="100000"/>
                  </a:srgbClr>
                </a:gs>
                <a:gs pos="100000">
                  <a:srgbClr val="A690FC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8D63289-E8B5-CEF3-35E6-C6AA71A689A4}"/>
              </a:ext>
            </a:extLst>
          </p:cNvPr>
          <p:cNvSpPr txBox="1"/>
          <p:nvPr/>
        </p:nvSpPr>
        <p:spPr>
          <a:xfrm>
            <a:off x="13381005" y="4393879"/>
            <a:ext cx="4084279" cy="9503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indent="0">
              <a:buNone/>
              <a:defRPr sz="1600" b="1" kern="100">
                <a:solidFill>
                  <a:srgbClr val="1E55A5"/>
                </a:solidFill>
                <a:latin typeface="Assistant SemiBold" pitchFamily="2" charset="-79"/>
                <a:cs typeface="Assistant SemiBold" pitchFamily="2" charset="-79"/>
              </a:defRPr>
            </a:lvl1pPr>
          </a:lstStyle>
          <a:p>
            <a:pPr>
              <a:lnSpc>
                <a:spcPct val="110000"/>
              </a:lnSpc>
              <a:spcAft>
                <a:spcPts val="900"/>
              </a:spcAft>
            </a:pPr>
            <a:r>
              <a:rPr lang="en-US" sz="2600" kern="1200">
                <a:solidFill>
                  <a:srgbClr val="3960A1"/>
                </a:solidFill>
                <a:latin typeface="Assistant"/>
                <a:cs typeface="Assistant"/>
              </a:rPr>
              <a:t>Dr. Shino Bay Aguilera, Dermatologist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E9C621E-00E4-1441-C2CA-721C6023B409}"/>
              </a:ext>
            </a:extLst>
          </p:cNvPr>
          <p:cNvSpPr txBox="1"/>
          <p:nvPr/>
        </p:nvSpPr>
        <p:spPr>
          <a:xfrm>
            <a:off x="13381005" y="5456426"/>
            <a:ext cx="3421917" cy="169277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i="1">
                <a:solidFill>
                  <a:srgbClr val="3960A1"/>
                </a:solidFill>
                <a:latin typeface="Assistant SemiBold"/>
                <a:cs typeface="Assistant SemiBold"/>
              </a:rPr>
              <a:t>“</a:t>
            </a:r>
            <a:r>
              <a:rPr lang="en-US" sz="2600" i="1">
                <a:solidFill>
                  <a:srgbClr val="3960A1"/>
                </a:solidFill>
                <a:latin typeface="Assistant SemiBold"/>
                <a:cs typeface="Assistant SemiBold"/>
              </a:rPr>
              <a:t>If you </a:t>
            </a:r>
            <a:r>
              <a:rPr lang="en-US" sz="2600" i="1" u="sng">
                <a:solidFill>
                  <a:srgbClr val="3960A1"/>
                </a:solidFill>
                <a:latin typeface="Assistant SemiBold"/>
                <a:cs typeface="Assistant SemiBold"/>
              </a:rPr>
              <a:t>bruise them</a:t>
            </a:r>
            <a:r>
              <a:rPr lang="en-US" sz="2600" i="1">
                <a:solidFill>
                  <a:srgbClr val="3960A1"/>
                </a:solidFill>
                <a:latin typeface="Assistant SemiBold"/>
                <a:cs typeface="Assistant SemiBold"/>
              </a:rPr>
              <a:t>, you </a:t>
            </a:r>
            <a:r>
              <a:rPr lang="en-US" sz="2600" i="1" u="sng">
                <a:solidFill>
                  <a:srgbClr val="3960A1"/>
                </a:solidFill>
                <a:latin typeface="Assistant SemiBold"/>
                <a:cs typeface="Assistant SemiBold"/>
              </a:rPr>
              <a:t>lose them</a:t>
            </a:r>
            <a:r>
              <a:rPr lang="en-US" sz="2600" i="1">
                <a:solidFill>
                  <a:srgbClr val="3960A1"/>
                </a:solidFill>
                <a:latin typeface="Assistant SemiBold"/>
                <a:cs typeface="Assistant SemiBold"/>
              </a:rPr>
              <a:t>, I don’t get any bruising with </a:t>
            </a:r>
            <a:r>
              <a:rPr lang="en-US" sz="2600" i="1" err="1">
                <a:solidFill>
                  <a:srgbClr val="3960A1"/>
                </a:solidFill>
                <a:latin typeface="Assistant SemiBold"/>
                <a:cs typeface="Assistant SemiBold"/>
              </a:rPr>
              <a:t>MicronJet</a:t>
            </a:r>
            <a:r>
              <a:rPr lang="en-US" sz="2600" i="1" baseline="30000" err="1">
                <a:solidFill>
                  <a:srgbClr val="3960A1"/>
                </a:solidFill>
                <a:latin typeface="Assistant SemiBold"/>
                <a:cs typeface="Assistant SemiBold"/>
              </a:rPr>
              <a:t>TM</a:t>
            </a:r>
            <a:r>
              <a:rPr lang="en-US" sz="2600" i="1">
                <a:solidFill>
                  <a:srgbClr val="3960A1"/>
                </a:solidFill>
                <a:latin typeface="Assistant SemiBold"/>
                <a:cs typeface="Assistant SemiBold"/>
              </a:rPr>
              <a:t>”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7ED8CB-926F-B8DB-9B43-99BA02454208}"/>
              </a:ext>
            </a:extLst>
          </p:cNvPr>
          <p:cNvSpPr txBox="1"/>
          <p:nvPr/>
        </p:nvSpPr>
        <p:spPr>
          <a:xfrm>
            <a:off x="532026" y="426305"/>
            <a:ext cx="131839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737373"/>
                </a:solidFill>
                <a:latin typeface="Assistant" pitchFamily="2" charset="-79"/>
                <a:cs typeface="Assistant" pitchFamily="2" charset="-79"/>
              </a:rPr>
              <a:t>Minimal Downtime Impact Patients Retention</a:t>
            </a:r>
            <a:endParaRPr lang="he-IL" sz="4400" b="1">
              <a:solidFill>
                <a:srgbClr val="737373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5C63A93-5B7F-9700-984D-CB2E6217EED6}"/>
              </a:ext>
            </a:extLst>
          </p:cNvPr>
          <p:cNvSpPr txBox="1"/>
          <p:nvPr/>
        </p:nvSpPr>
        <p:spPr>
          <a:xfrm>
            <a:off x="557966" y="1258433"/>
            <a:ext cx="1178957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>
                <a:solidFill>
                  <a:srgbClr val="737373"/>
                </a:solidFill>
                <a:latin typeface="Assistant"/>
                <a:cs typeface="Assistant"/>
              </a:rPr>
              <a:t>Precise intradermal delivery minimizes trauma, bruising and downtime</a:t>
            </a:r>
            <a:endParaRPr lang="he-IL" sz="3000">
              <a:solidFill>
                <a:srgbClr val="737373"/>
              </a:solidFill>
              <a:latin typeface="Assistant"/>
              <a:cs typeface="Assistan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C39E35E-19F6-9BC6-0E93-935B596166D5}"/>
              </a:ext>
            </a:extLst>
          </p:cNvPr>
          <p:cNvSpPr txBox="1"/>
          <p:nvPr/>
        </p:nvSpPr>
        <p:spPr>
          <a:xfrm>
            <a:off x="4737006" y="9249716"/>
            <a:ext cx="508741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i="1">
                <a:solidFill>
                  <a:schemeClr val="tx1">
                    <a:lumMod val="50000"/>
                    <a:lumOff val="50000"/>
                  </a:schemeClr>
                </a:solidFill>
                <a:latin typeface="Assistant" pitchFamily="2" charset="-79"/>
                <a:cs typeface="Assistant" pitchFamily="2" charset="-79"/>
              </a:rPr>
              <a:t>Bruising post injection with stainless steel needle in the periorbital area</a:t>
            </a:r>
            <a:endParaRPr lang="he-IL" i="1">
              <a:solidFill>
                <a:schemeClr val="tx1">
                  <a:lumMod val="50000"/>
                  <a:lumOff val="50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397218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1121</Words>
  <Application>Microsoft Office PowerPoint</Application>
  <PresentationFormat>Custom</PresentationFormat>
  <Paragraphs>217</Paragraphs>
  <Slides>24</Slides>
  <Notes>20</Notes>
  <HiddenSlides>0</HiddenSlides>
  <MMClips>15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Assistant</vt:lpstr>
      <vt:lpstr>Assistant SemiBold</vt:lpstr>
      <vt:lpstr>Arial</vt:lpstr>
      <vt:lpstr>Assistant Bold</vt:lpstr>
      <vt:lpstr>Aptos</vt:lpstr>
      <vt:lpstr>Assistant ExtraBold</vt:lpstr>
      <vt:lpstr>Wingdings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Just Place. Push. Pull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Subtitle</dc:title>
  <dc:creator>Rony Glass</dc:creator>
  <cp:lastModifiedBy>Rony Glass</cp:lastModifiedBy>
  <cp:revision>2</cp:revision>
  <dcterms:created xsi:type="dcterms:W3CDTF">2006-08-16T00:00:00Z</dcterms:created>
  <dcterms:modified xsi:type="dcterms:W3CDTF">2026-04-13T15:23:23Z</dcterms:modified>
  <dc:identifier>DAHCnOodSOM</dc:identifier>
</cp:coreProperties>
</file>